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7"/>
  </p:notesMasterIdLst>
  <p:sldIdLst>
    <p:sldId id="256" r:id="rId2"/>
    <p:sldId id="257" r:id="rId3"/>
    <p:sldId id="415" r:id="rId4"/>
    <p:sldId id="379" r:id="rId5"/>
    <p:sldId id="380" r:id="rId6"/>
    <p:sldId id="383" r:id="rId7"/>
    <p:sldId id="385" r:id="rId8"/>
    <p:sldId id="386" r:id="rId9"/>
    <p:sldId id="387" r:id="rId10"/>
    <p:sldId id="388" r:id="rId11"/>
    <p:sldId id="381" r:id="rId12"/>
    <p:sldId id="416" r:id="rId13"/>
    <p:sldId id="258" r:id="rId14"/>
    <p:sldId id="372" r:id="rId15"/>
    <p:sldId id="382" r:id="rId16"/>
    <p:sldId id="389" r:id="rId17"/>
    <p:sldId id="390" r:id="rId18"/>
    <p:sldId id="391" r:id="rId19"/>
    <p:sldId id="393" r:id="rId20"/>
    <p:sldId id="394" r:id="rId21"/>
    <p:sldId id="392" r:id="rId22"/>
    <p:sldId id="397" r:id="rId23"/>
    <p:sldId id="398" r:id="rId24"/>
    <p:sldId id="399" r:id="rId25"/>
    <p:sldId id="400" r:id="rId26"/>
    <p:sldId id="401" r:id="rId27"/>
    <p:sldId id="402" r:id="rId28"/>
    <p:sldId id="403" r:id="rId29"/>
    <p:sldId id="404" r:id="rId30"/>
    <p:sldId id="405" r:id="rId31"/>
    <p:sldId id="406" r:id="rId32"/>
    <p:sldId id="407" r:id="rId33"/>
    <p:sldId id="395" r:id="rId34"/>
    <p:sldId id="411" r:id="rId35"/>
    <p:sldId id="396" r:id="rId36"/>
    <p:sldId id="410" r:id="rId37"/>
    <p:sldId id="408" r:id="rId38"/>
    <p:sldId id="409" r:id="rId39"/>
    <p:sldId id="412" r:id="rId40"/>
    <p:sldId id="421" r:id="rId41"/>
    <p:sldId id="418" r:id="rId42"/>
    <p:sldId id="419" r:id="rId43"/>
    <p:sldId id="420" r:id="rId44"/>
    <p:sldId id="422" r:id="rId45"/>
    <p:sldId id="423" r:id="rId46"/>
    <p:sldId id="424" r:id="rId47"/>
    <p:sldId id="425" r:id="rId48"/>
    <p:sldId id="426" r:id="rId49"/>
    <p:sldId id="427" r:id="rId50"/>
    <p:sldId id="428" r:id="rId51"/>
    <p:sldId id="429" r:id="rId52"/>
    <p:sldId id="431" r:id="rId53"/>
    <p:sldId id="433" r:id="rId54"/>
    <p:sldId id="434" r:id="rId55"/>
    <p:sldId id="432" r:id="rId56"/>
    <p:sldId id="435" r:id="rId57"/>
    <p:sldId id="436" r:id="rId58"/>
    <p:sldId id="437" r:id="rId59"/>
    <p:sldId id="438" r:id="rId60"/>
    <p:sldId id="440" r:id="rId61"/>
    <p:sldId id="439" r:id="rId62"/>
    <p:sldId id="441" r:id="rId63"/>
    <p:sldId id="442" r:id="rId64"/>
    <p:sldId id="443" r:id="rId65"/>
    <p:sldId id="444" r:id="rId66"/>
    <p:sldId id="445" r:id="rId67"/>
    <p:sldId id="446" r:id="rId68"/>
    <p:sldId id="447" r:id="rId69"/>
    <p:sldId id="449" r:id="rId70"/>
    <p:sldId id="448" r:id="rId71"/>
    <p:sldId id="450" r:id="rId72"/>
    <p:sldId id="451" r:id="rId73"/>
    <p:sldId id="452" r:id="rId74"/>
    <p:sldId id="453" r:id="rId75"/>
    <p:sldId id="454" r:id="rId7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 !" id="{CF0628E3-FC9C-416A-9BDA-908EAB445849}">
          <p14:sldIdLst>
            <p14:sldId id="256"/>
            <p14:sldId id="257"/>
          </p14:sldIdLst>
        </p14:section>
        <p14:section name="Introduction" id="{CE88B4F5-A044-44DE-8F29-A31E7211CB43}">
          <p14:sldIdLst>
            <p14:sldId id="415"/>
            <p14:sldId id="379"/>
            <p14:sldId id="380"/>
            <p14:sldId id="383"/>
            <p14:sldId id="385"/>
            <p14:sldId id="386"/>
            <p14:sldId id="387"/>
            <p14:sldId id="388"/>
            <p14:sldId id="381"/>
          </p14:sldIdLst>
        </p14:section>
        <p14:section name="Local Git" id="{B4DE563F-0BF9-4819-9351-C848E1041B04}">
          <p14:sldIdLst>
            <p14:sldId id="416"/>
            <p14:sldId id="258"/>
            <p14:sldId id="372"/>
            <p14:sldId id="382"/>
            <p14:sldId id="389"/>
            <p14:sldId id="390"/>
            <p14:sldId id="391"/>
            <p14:sldId id="393"/>
            <p14:sldId id="394"/>
            <p14:sldId id="392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395"/>
            <p14:sldId id="411"/>
            <p14:sldId id="396"/>
            <p14:sldId id="410"/>
            <p14:sldId id="408"/>
            <p14:sldId id="409"/>
            <p14:sldId id="412"/>
            <p14:sldId id="421"/>
          </p14:sldIdLst>
        </p14:section>
        <p14:section name="Remote Git" id="{ACEE605E-7C65-4437-BFB2-8979115F4D65}">
          <p14:sldIdLst>
            <p14:sldId id="418"/>
            <p14:sldId id="419"/>
            <p14:sldId id="420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1"/>
          </p14:sldIdLst>
        </p14:section>
        <p14:section name="Git with VS code" id="{2A49474F-2AE9-488F-8871-4EBF15749CB4}">
          <p14:sldIdLst>
            <p14:sldId id="433"/>
            <p14:sldId id="434"/>
            <p14:sldId id="432"/>
            <p14:sldId id="435"/>
            <p14:sldId id="436"/>
            <p14:sldId id="437"/>
            <p14:sldId id="438"/>
          </p14:sldIdLst>
        </p14:section>
        <p14:section name="Gitlab &amp; Github" id="{DC4C5985-BC66-4EC4-84C9-052181C741D3}">
          <p14:sldIdLst>
            <p14:sldId id="440"/>
            <p14:sldId id="439"/>
            <p14:sldId id="441"/>
            <p14:sldId id="442"/>
            <p14:sldId id="443"/>
            <p14:sldId id="444"/>
            <p14:sldId id="445"/>
            <p14:sldId id="446"/>
            <p14:sldId id="447"/>
            <p14:sldId id="449"/>
            <p14:sldId id="448"/>
            <p14:sldId id="450"/>
            <p14:sldId id="451"/>
            <p14:sldId id="452"/>
          </p14:sldIdLst>
        </p14:section>
        <p14:section name="END ！" id="{8A4F9CA2-797D-42AB-AF21-C5DC5D961796}">
          <p14:sldIdLst>
            <p14:sldId id="453"/>
            <p14:sldId id="45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82855" autoAdjust="0"/>
  </p:normalViewPr>
  <p:slideViewPr>
    <p:cSldViewPr snapToGrid="0">
      <p:cViewPr varScale="1">
        <p:scale>
          <a:sx n="105" d="100"/>
          <a:sy n="105" d="100"/>
        </p:scale>
        <p:origin x="720" y="9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0FAC0-D94F-49B3-8CE8-E58832AA234E}" type="datetimeFigureOut">
              <a:rPr lang="zh-CN" altLang="en-US" smtClean="0"/>
              <a:t>2024/3/31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B3F46-028D-4ED4-8EC3-EC1522D61C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44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B3F46-028D-4ED4-8EC3-EC1522D61C4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8494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B3F46-028D-4ED4-8EC3-EC1522D61C4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9369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B3F46-028D-4ED4-8EC3-EC1522D61C4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629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B3F46-028D-4ED4-8EC3-EC1522D61C4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317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B3F46-028D-4ED4-8EC3-EC1522D61C4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7302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B3F46-028D-4ED4-8EC3-EC1522D61C4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24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B3F46-028D-4ED4-8EC3-EC1522D61C4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70302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B3F46-028D-4ED4-8EC3-EC1522D61C4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1514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B3F46-028D-4ED4-8EC3-EC1522D61C4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6812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B3F46-028D-4ED4-8EC3-EC1522D61C4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6531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B3F46-028D-4ED4-8EC3-EC1522D61C4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188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B3F46-028D-4ED4-8EC3-EC1522D61C4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3737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B3F46-028D-4ED4-8EC3-EC1522D61C49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1667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B3F46-028D-4ED4-8EC3-EC1522D61C49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95306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B3F46-028D-4ED4-8EC3-EC1522D61C49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328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B3F46-028D-4ED4-8EC3-EC1522D61C49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5323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B3F46-028D-4ED4-8EC3-EC1522D61C49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7692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B3F46-028D-4ED4-8EC3-EC1522D61C49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43781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B3F46-028D-4ED4-8EC3-EC1522D61C49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5661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B3F46-028D-4ED4-8EC3-EC1522D61C49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757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B3F46-028D-4ED4-8EC3-EC1522D61C49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0554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B3F46-028D-4ED4-8EC3-EC1522D61C49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932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B3F46-028D-4ED4-8EC3-EC1522D61C4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3673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B3F46-028D-4ED4-8EC3-EC1522D61C49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2221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B3F46-028D-4ED4-8EC3-EC1522D61C49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0753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B3F46-028D-4ED4-8EC3-EC1522D61C49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4619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B3F46-028D-4ED4-8EC3-EC1522D61C49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83827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B3F46-028D-4ED4-8EC3-EC1522D61C49}" type="slidenum">
              <a:rPr lang="zh-CN" altLang="en-US" smtClean="0"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27046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B3F46-028D-4ED4-8EC3-EC1522D61C49}" type="slidenum">
              <a:rPr lang="zh-CN" altLang="en-US" smtClean="0"/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23989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B3F46-028D-4ED4-8EC3-EC1522D61C49}" type="slidenum">
              <a:rPr lang="zh-CN" altLang="en-US" smtClean="0"/>
              <a:t>58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49799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B3F46-028D-4ED4-8EC3-EC1522D61C49}" type="slidenum">
              <a:rPr lang="zh-CN" altLang="en-US" smtClean="0"/>
              <a:t>62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4285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B3F46-028D-4ED4-8EC3-EC1522D61C49}" type="slidenum">
              <a:rPr lang="zh-CN" altLang="en-US" smtClean="0"/>
              <a:t>64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67492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B3F46-028D-4ED4-8EC3-EC1522D61C49}" type="slidenum">
              <a:rPr lang="zh-CN" altLang="en-US" smtClean="0"/>
              <a:t>65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6442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B3F46-028D-4ED4-8EC3-EC1522D61C4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304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B3F46-028D-4ED4-8EC3-EC1522D61C49}" type="slidenum">
              <a:rPr lang="zh-CN" altLang="en-US" smtClean="0"/>
              <a:t>66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63373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B3F46-028D-4ED4-8EC3-EC1522D61C49}" type="slidenum">
              <a:rPr lang="zh-CN" altLang="en-US" smtClean="0"/>
              <a:t>68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3066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B3F46-028D-4ED4-8EC3-EC1522D61C49}" type="slidenum">
              <a:rPr lang="zh-CN" altLang="en-US" smtClean="0"/>
              <a:t>70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3786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B3F46-028D-4ED4-8EC3-EC1522D61C49}" type="slidenum">
              <a:rPr lang="zh-CN" altLang="en-US" smtClean="0"/>
              <a:t>71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11083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B3F46-028D-4ED4-8EC3-EC1522D61C49}" type="slidenum">
              <a:rPr lang="zh-CN" altLang="en-US" smtClean="0"/>
              <a:t>72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93505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B3F46-028D-4ED4-8EC3-EC1522D61C49}" type="slidenum">
              <a:rPr lang="zh-CN" altLang="en-US" smtClean="0"/>
              <a:t>74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99088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B3F46-028D-4ED4-8EC3-EC1522D61C49}" type="slidenum">
              <a:rPr lang="zh-CN" altLang="en-US" smtClean="0"/>
              <a:t>75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455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B3F46-028D-4ED4-8EC3-EC1522D61C4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2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B3F46-028D-4ED4-8EC3-EC1522D61C4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040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B3F46-028D-4ED4-8EC3-EC1522D61C4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772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B3F46-028D-4ED4-8EC3-EC1522D61C4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854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(*)</a:t>
            </a:r>
            <a:r>
              <a:rPr lang="zh-CN" altLang="en-US" dirty="0"/>
              <a:t>：部分操作可以创建新的无父 </a:t>
            </a:r>
            <a:r>
              <a:rPr lang="en-US" altLang="zh-CN" dirty="0"/>
              <a:t>commit </a:t>
            </a:r>
            <a:r>
              <a:rPr lang="zh-CN" altLang="en-US" dirty="0"/>
              <a:t>的 </a:t>
            </a:r>
            <a:r>
              <a:rPr lang="en-US" altLang="zh-CN" dirty="0"/>
              <a:t>commit</a:t>
            </a:r>
            <a:r>
              <a:rPr lang="zh-CN" altLang="en-US" dirty="0"/>
              <a:t>，例如：通过 </a:t>
            </a:r>
            <a:r>
              <a:rPr lang="en-US" altLang="zh-CN" b="0" i="0" dirty="0">
                <a:solidFill>
                  <a:srgbClr val="0D0D0D"/>
                </a:solidFill>
                <a:effectLst/>
                <a:latin typeface="Söhne Mono"/>
              </a:rPr>
              <a:t>git merge --allow-unrelated-histories </a:t>
            </a:r>
            <a:r>
              <a:rPr lang="zh-CN" altLang="en-US" b="0" i="0" dirty="0">
                <a:solidFill>
                  <a:srgbClr val="0D0D0D"/>
                </a:solidFill>
                <a:effectLst/>
                <a:latin typeface="Söhne Mono"/>
              </a:rPr>
              <a:t>合并，或使用 </a:t>
            </a:r>
            <a:r>
              <a:rPr lang="en-US" altLang="zh-CN" b="0" i="0" dirty="0">
                <a:solidFill>
                  <a:srgbClr val="0D0D0D"/>
                </a:solidFill>
                <a:effectLst/>
                <a:latin typeface="Söhne"/>
              </a:rPr>
              <a:t>git commit --allow-empty </a:t>
            </a:r>
            <a:r>
              <a:rPr lang="zh-CN" altLang="en-US" b="0" i="0" dirty="0">
                <a:solidFill>
                  <a:srgbClr val="0D0D0D"/>
                </a:solidFill>
                <a:effectLst/>
                <a:latin typeface="Söhne"/>
              </a:rPr>
              <a:t>创建空提交。但这样做实践意义不大</a:t>
            </a:r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B3F46-028D-4ED4-8EC3-EC1522D61C4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070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7801A0AD-A4D9-2B48-AB5E-2388481E37AE}"/>
              </a:ext>
            </a:extLst>
          </p:cNvPr>
          <p:cNvGrpSpPr/>
          <p:nvPr/>
        </p:nvGrpSpPr>
        <p:grpSpPr>
          <a:xfrm>
            <a:off x="599225" y="1736370"/>
            <a:ext cx="10993549" cy="1903301"/>
            <a:chOff x="599225" y="1921565"/>
            <a:chExt cx="10993549" cy="1903301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47A9D506-C91D-DF44-8641-48F37CD3C15A}"/>
                </a:ext>
              </a:extLst>
            </p:cNvPr>
            <p:cNvSpPr/>
            <p:nvPr/>
          </p:nvSpPr>
          <p:spPr>
            <a:xfrm>
              <a:off x="599225" y="1921565"/>
              <a:ext cx="10993549" cy="19033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半闭框 17">
              <a:extLst>
                <a:ext uri="{FF2B5EF4-FFF2-40B4-BE49-F238E27FC236}">
                  <a16:creationId xmlns:a16="http://schemas.microsoft.com/office/drawing/2014/main" id="{A1E2328B-A4C4-764E-ACC8-998B2E63C537}"/>
                </a:ext>
              </a:extLst>
            </p:cNvPr>
            <p:cNvSpPr/>
            <p:nvPr/>
          </p:nvSpPr>
          <p:spPr>
            <a:xfrm>
              <a:off x="599225" y="1921565"/>
              <a:ext cx="821803" cy="867934"/>
            </a:xfrm>
            <a:prstGeom prst="halfFrame">
              <a:avLst>
                <a:gd name="adj1" fmla="val 23474"/>
                <a:gd name="adj2" fmla="val 23475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0533506A-6FCC-464D-8406-9673E74408CF}"/>
                </a:ext>
              </a:extLst>
            </p:cNvPr>
            <p:cNvSpPr/>
            <p:nvPr/>
          </p:nvSpPr>
          <p:spPr>
            <a:xfrm>
              <a:off x="10161778" y="3614195"/>
              <a:ext cx="1430996" cy="2106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194A483F-9AA2-A24C-BA23-AD5256267A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351" y="399605"/>
            <a:ext cx="2538904" cy="107441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3FE9298-60C2-9548-BC1E-E8694904B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3169" y="2028084"/>
            <a:ext cx="10265664" cy="1356406"/>
          </a:xfrm>
          <a:prstGeom prst="rect">
            <a:avLst/>
          </a:prstGeom>
          <a:effectLst/>
        </p:spPr>
        <p:txBody>
          <a:bodyPr anchor="b">
            <a:normAutofit/>
          </a:bodyPr>
          <a:lstStyle>
            <a:lvl1pPr algn="l">
              <a:defRPr lang="en-US" altLang="en-US" sz="3600" b="0" kern="1200" cap="all" dirty="0">
                <a:solidFill>
                  <a:srgbClr val="5C30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3A73B5-4CCB-264A-803E-B46FEDFF9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169" y="3819054"/>
            <a:ext cx="10265664" cy="134099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EFB8BDD-FC0A-384D-B32A-D2CC0933A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4499-10F3-43A6-A70A-01D7A10A05BA}" type="datetimeFigureOut">
              <a:rPr lang="zh-CN" altLang="en-US" smtClean="0"/>
              <a:t>2024/3/31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4A11234-2E12-B147-A4FF-3B4989798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EFFF194-7BE9-7440-90F5-0BA3D1B44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77A8-EA0A-481C-B2AA-3D0BC839C8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394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395677"/>
            <a:ext cx="11029616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3" y="496241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4499-10F3-43A6-A70A-01D7A10A05BA}" type="datetimeFigureOut">
              <a:rPr lang="zh-CN" altLang="en-US" smtClean="0"/>
              <a:t>2024/3/31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77A8-EA0A-481C-B2AA-3D0BC839C84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C31443F-5E2C-E54C-9450-204B550B7026}"/>
              </a:ext>
            </a:extLst>
          </p:cNvPr>
          <p:cNvPicPr/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8876" y="6054012"/>
            <a:ext cx="4191931" cy="47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10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4499-10F3-43A6-A70A-01D7A10A05BA}" type="datetimeFigureOut">
              <a:rPr lang="zh-CN" altLang="en-US" smtClean="0"/>
              <a:t>2024/3/31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77A8-EA0A-481C-B2AA-3D0BC839C84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D92ADC6-CE60-BE46-B46D-E72C08A66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96397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BC0A53C-150C-A541-93A8-A5B4C7EFDD96}"/>
              </a:ext>
            </a:extLst>
          </p:cNvPr>
          <p:cNvSpPr>
            <a:spLocks noChangeAspect="1"/>
          </p:cNvSpPr>
          <p:nvPr/>
        </p:nvSpPr>
        <p:spPr>
          <a:xfrm>
            <a:off x="8884030" y="675726"/>
            <a:ext cx="88976" cy="7918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Vertical Title 1">
            <a:extLst>
              <a:ext uri="{FF2B5EF4-FFF2-40B4-BE49-F238E27FC236}">
                <a16:creationId xmlns:a16="http://schemas.microsoft.com/office/drawing/2014/main" id="{9D3F700B-2D07-A448-9622-360F28D96C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69649" y="675726"/>
            <a:ext cx="1899496" cy="5183073"/>
          </a:xfrm>
          <a:prstGeom prst="rect">
            <a:avLst/>
          </a:prstGeom>
        </p:spPr>
        <p:txBody>
          <a:bodyPr vert="eaVert" anchor="b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Vertical Text Placeholder 2">
            <a:extLst>
              <a:ext uri="{FF2B5EF4-FFF2-40B4-BE49-F238E27FC236}">
                <a16:creationId xmlns:a16="http://schemas.microsoft.com/office/drawing/2014/main" id="{5F0B6C42-B8E7-1C45-A053-18F7FE5B2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791611" cy="5183073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EC89D33-28DC-B746-AE7D-E6085CC30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4499-10F3-43A6-A70A-01D7A10A05BA}" type="datetimeFigureOut">
              <a:rPr lang="zh-CN" altLang="en-US" smtClean="0"/>
              <a:t>2024/3/31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EE1EF53-0E9B-E243-B4F1-B1C7F0BD2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03DA247-823F-034B-AEC0-494674B6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77A8-EA0A-481C-B2AA-3D0BC839C84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564E91E-AD25-E84D-B251-2B169689F71C}"/>
              </a:ext>
            </a:extLst>
          </p:cNvPr>
          <p:cNvPicPr/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8876" y="6054012"/>
            <a:ext cx="4191931" cy="47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50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377" y="2180498"/>
            <a:ext cx="10521387" cy="367830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400"/>
            </a:lvl4pPr>
            <a:lvl5pPr>
              <a:defRPr sz="10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10" name="标题 9">
            <a:extLst>
              <a:ext uri="{FF2B5EF4-FFF2-40B4-BE49-F238E27FC236}">
                <a16:creationId xmlns:a16="http://schemas.microsoft.com/office/drawing/2014/main" id="{B3414000-0475-7845-9508-337FFFC1B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11" name="日期占位符 10">
            <a:extLst>
              <a:ext uri="{FF2B5EF4-FFF2-40B4-BE49-F238E27FC236}">
                <a16:creationId xmlns:a16="http://schemas.microsoft.com/office/drawing/2014/main" id="{2265DA69-D9B6-384B-91FC-5C225D983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4499-10F3-43A6-A70A-01D7A10A05BA}" type="datetimeFigureOut">
              <a:rPr lang="zh-CN" altLang="en-US" smtClean="0"/>
              <a:t>2024/3/31</a:t>
            </a:fld>
            <a:endParaRPr lang="zh-CN" altLang="en-US"/>
          </a:p>
        </p:txBody>
      </p:sp>
      <p:sp>
        <p:nvSpPr>
          <p:cNvPr id="12" name="页脚占位符 11">
            <a:extLst>
              <a:ext uri="{FF2B5EF4-FFF2-40B4-BE49-F238E27FC236}">
                <a16:creationId xmlns:a16="http://schemas.microsoft.com/office/drawing/2014/main" id="{198CD9FF-6143-0B4F-B35B-FC5B48F3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B99E00C6-785E-8740-9B07-6D282AB5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77A8-EA0A-481C-B2AA-3D0BC839C8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5420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6727754-C851-C341-8EC8-C90F9BC75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1883" y="2118167"/>
            <a:ext cx="10178926" cy="3602477"/>
          </a:xfrm>
        </p:spPr>
        <p:txBody>
          <a:bodyPr anchor="ctr">
            <a:normAutofit/>
          </a:bodyPr>
          <a:lstStyle>
            <a:lvl1pPr algn="l">
              <a:defRPr sz="32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F81271-2815-9B4A-9DE1-54434A60C9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5597317"/>
            <a:ext cx="2844799" cy="365125"/>
          </a:xfrm>
        </p:spPr>
        <p:txBody>
          <a:bodyPr/>
          <a:lstStyle/>
          <a:p>
            <a:fld id="{F4374499-10F3-43A6-A70A-01D7A10A05BA}" type="datetimeFigureOut">
              <a:rPr lang="zh-CN" altLang="en-US" smtClean="0"/>
              <a:t>2024/3/31</a:t>
            </a:fld>
            <a:endParaRPr lang="zh-CN" alt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57A6457-265E-454A-8DEA-AC0A1AAC3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1882" y="5592991"/>
            <a:ext cx="6066519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7055F7E-60B7-6A43-A3E4-C6F9DC89F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597317"/>
            <a:ext cx="1052508" cy="365125"/>
          </a:xfrm>
        </p:spPr>
        <p:txBody>
          <a:bodyPr/>
          <a:lstStyle/>
          <a:p>
            <a:fld id="{B71F77A8-EA0A-481C-B2AA-3D0BC839C84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D989D6D-F1B5-F54E-813A-CCB6A463D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1882" y="490438"/>
            <a:ext cx="10178925" cy="135145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23D49990-DD79-AF4A-809C-C7A68D94B066}"/>
              </a:ext>
            </a:extLst>
          </p:cNvPr>
          <p:cNvSpPr/>
          <p:nvPr/>
        </p:nvSpPr>
        <p:spPr>
          <a:xfrm rot="5400000">
            <a:off x="-2692137" y="3263038"/>
            <a:ext cx="6858000" cy="33192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486C05D-29C6-DD43-A707-AAD5F66C1615}"/>
              </a:ext>
            </a:extLst>
          </p:cNvPr>
          <p:cNvPicPr/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8876" y="6054012"/>
            <a:ext cx="4191931" cy="47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A6CC6FD-0536-1042-94FB-7B29BCD323E4}"/>
              </a:ext>
            </a:extLst>
          </p:cNvPr>
          <p:cNvGrpSpPr/>
          <p:nvPr/>
        </p:nvGrpSpPr>
        <p:grpSpPr>
          <a:xfrm>
            <a:off x="599225" y="1736370"/>
            <a:ext cx="10993549" cy="1903301"/>
            <a:chOff x="599225" y="1921565"/>
            <a:chExt cx="10993549" cy="1903301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BB59113-F03A-6147-A467-92DB82160BCD}"/>
                </a:ext>
              </a:extLst>
            </p:cNvPr>
            <p:cNvSpPr/>
            <p:nvPr/>
          </p:nvSpPr>
          <p:spPr>
            <a:xfrm>
              <a:off x="599225" y="1921565"/>
              <a:ext cx="10993549" cy="19033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7C3E5866-268A-1A4A-BD63-7247C0C32E7C}"/>
                </a:ext>
              </a:extLst>
            </p:cNvPr>
            <p:cNvSpPr/>
            <p:nvPr/>
          </p:nvSpPr>
          <p:spPr>
            <a:xfrm>
              <a:off x="599227" y="1921566"/>
              <a:ext cx="192900" cy="19033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B3AEDE27-05BC-DA44-AA23-81C54830A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3169" y="2028083"/>
            <a:ext cx="10265664" cy="1376851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algn="l">
              <a:defRPr lang="en-US" altLang="en-US" sz="3600" b="0" kern="1200" cap="all" dirty="0">
                <a:solidFill>
                  <a:srgbClr val="5C30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8DDB4CB7-B75A-CF44-8C12-E3DE32CE3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169" y="3830629"/>
            <a:ext cx="10265664" cy="134099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27" name="日期占位符 10">
            <a:extLst>
              <a:ext uri="{FF2B5EF4-FFF2-40B4-BE49-F238E27FC236}">
                <a16:creationId xmlns:a16="http://schemas.microsoft.com/office/drawing/2014/main" id="{2D4038F2-9086-4849-856C-3F44B96DA1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3545" y="5597323"/>
            <a:ext cx="2523280" cy="365125"/>
          </a:xfrm>
        </p:spPr>
        <p:txBody>
          <a:bodyPr/>
          <a:lstStyle/>
          <a:p>
            <a:fld id="{F4374499-10F3-43A6-A70A-01D7A10A05BA}" type="datetimeFigureOut">
              <a:rPr lang="zh-CN" altLang="en-US" smtClean="0"/>
              <a:t>2024/3/31</a:t>
            </a:fld>
            <a:endParaRPr lang="zh-CN" altLang="en-US"/>
          </a:p>
        </p:txBody>
      </p:sp>
      <p:sp>
        <p:nvSpPr>
          <p:cNvPr id="28" name="页脚占位符 11">
            <a:extLst>
              <a:ext uri="{FF2B5EF4-FFF2-40B4-BE49-F238E27FC236}">
                <a16:creationId xmlns:a16="http://schemas.microsoft.com/office/drawing/2014/main" id="{0ED79189-463D-A34A-93FE-02DAF3CA4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3377" y="5592997"/>
            <a:ext cx="65855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9" name="灯片编号占位符 12">
            <a:extLst>
              <a:ext uri="{FF2B5EF4-FFF2-40B4-BE49-F238E27FC236}">
                <a16:creationId xmlns:a16="http://schemas.microsoft.com/office/drawing/2014/main" id="{81D88334-B4F7-F340-8AA4-0865A0C0C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493" y="5597323"/>
            <a:ext cx="1203271" cy="365125"/>
          </a:xfrm>
        </p:spPr>
        <p:txBody>
          <a:bodyPr/>
          <a:lstStyle/>
          <a:p>
            <a:fld id="{B71F77A8-EA0A-481C-B2AA-3D0BC839C84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B9F3DE6-D971-6546-AD7E-4FD54F33CDE7}"/>
              </a:ext>
            </a:extLst>
          </p:cNvPr>
          <p:cNvPicPr/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8876" y="6054012"/>
            <a:ext cx="4191931" cy="47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77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4" y="2228004"/>
            <a:ext cx="5422391" cy="363304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4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4499-10F3-43A6-A70A-01D7A10A05BA}" type="datetimeFigureOut">
              <a:rPr lang="zh-CN" altLang="en-US" smtClean="0"/>
              <a:t>2024/3/31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77A8-EA0A-481C-B2AA-3D0BC839C84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90C7D26-A2BB-CE43-BB2A-2808F22C4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313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20" y="2250894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5" y="2926054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7" y="2250894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10" y="2926054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4499-10F3-43A6-A70A-01D7A10A05BA}" type="datetimeFigureOut">
              <a:rPr lang="zh-CN" altLang="en-US" smtClean="0"/>
              <a:t>2024/3/31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77A8-EA0A-481C-B2AA-3D0BC839C84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95155F9-0BCA-F049-9D40-4CF28F90A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80211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4499-10F3-43A6-A70A-01D7A10A05BA}" type="datetimeFigureOut">
              <a:rPr lang="zh-CN" altLang="en-US" smtClean="0"/>
              <a:t>2024/3/31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77A8-EA0A-481C-B2AA-3D0BC839C84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C31502A-7294-9848-AFF1-6116ACE14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88131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4499-10F3-43A6-A70A-01D7A10A05BA}" type="datetimeFigureOut">
              <a:rPr lang="zh-CN" altLang="en-US" smtClean="0"/>
              <a:t>2024/3/31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F77A8-EA0A-481C-B2AA-3D0BC839C84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D9AF46F-872C-C04A-AF83-BC1E8674B16A}"/>
              </a:ext>
            </a:extLst>
          </p:cNvPr>
          <p:cNvPicPr/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8876" y="6054012"/>
            <a:ext cx="4191931" cy="47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22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DD0108F8-765A-DF43-9CAF-934132882EE3}"/>
              </a:ext>
            </a:extLst>
          </p:cNvPr>
          <p:cNvSpPr>
            <a:spLocks noChangeAspect="1"/>
          </p:cNvSpPr>
          <p:nvPr/>
        </p:nvSpPr>
        <p:spPr>
          <a:xfrm>
            <a:off x="447816" y="4914808"/>
            <a:ext cx="385561" cy="10322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463" y="4928762"/>
            <a:ext cx="10333301" cy="65314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0">
                <a:solidFill>
                  <a:srgbClr val="5C307D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1463" y="5581910"/>
            <a:ext cx="10333301" cy="365126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rgbClr val="5C307D"/>
                </a:solidFill>
              </a:defRPr>
            </a:lvl1pPr>
            <a:lvl2pPr marL="457189" indent="0">
              <a:buNone/>
              <a:defRPr sz="11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23545" y="6060170"/>
            <a:ext cx="252328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4374499-10F3-43A6-A70A-01D7A10A05BA}" type="datetimeFigureOut">
              <a:rPr lang="zh-CN" altLang="en-US" smtClean="0"/>
              <a:t>2024/3/31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377" y="6055844"/>
            <a:ext cx="65855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51493" y="6060170"/>
            <a:ext cx="120327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71F77A8-EA0A-481C-B2AA-3D0BC839C84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025F6F4-386D-EB45-974E-2539ED6C5D65}"/>
              </a:ext>
            </a:extLst>
          </p:cNvPr>
          <p:cNvPicPr/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8876" y="6054012"/>
            <a:ext cx="4191931" cy="47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99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6">
            <a:extLst>
              <a:ext uri="{FF2B5EF4-FFF2-40B4-BE49-F238E27FC236}">
                <a16:creationId xmlns:a16="http://schemas.microsoft.com/office/drawing/2014/main" id="{386CB2C2-B0CA-6B4C-9D67-BC3A516A2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06" y="593424"/>
            <a:ext cx="10521388" cy="1015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376" y="2336003"/>
            <a:ext cx="10521388" cy="31548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3545" y="5597323"/>
            <a:ext cx="2523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4374499-10F3-43A6-A70A-01D7A10A05BA}" type="datetimeFigureOut">
              <a:rPr lang="zh-CN" altLang="en-US" smtClean="0"/>
              <a:t>2024/3/31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377" y="5592997"/>
            <a:ext cx="6585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51493" y="5597323"/>
            <a:ext cx="1203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71F77A8-EA0A-481C-B2AA-3D0BC839C84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305D68B-2B7C-394A-9C3F-F982EDB21D95}"/>
              </a:ext>
            </a:extLst>
          </p:cNvPr>
          <p:cNvPicPr/>
          <p:nvPr/>
        </p:nvPicPr>
        <p:blipFill rotWithShape="1"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8876" y="6054012"/>
            <a:ext cx="4191931" cy="475343"/>
          </a:xfrm>
          <a:prstGeom prst="rect">
            <a:avLst/>
          </a:prstGeom>
        </p:spPr>
      </p:pic>
      <p:sp>
        <p:nvSpPr>
          <p:cNvPr id="2" name="圆角矩形 1">
            <a:extLst>
              <a:ext uri="{FF2B5EF4-FFF2-40B4-BE49-F238E27FC236}">
                <a16:creationId xmlns:a16="http://schemas.microsoft.com/office/drawing/2014/main" id="{281EDAD2-3671-BF43-AEFB-C5625113F562}"/>
              </a:ext>
            </a:extLst>
          </p:cNvPr>
          <p:cNvSpPr/>
          <p:nvPr/>
        </p:nvSpPr>
        <p:spPr>
          <a:xfrm>
            <a:off x="586670" y="651024"/>
            <a:ext cx="80595" cy="900000"/>
          </a:xfrm>
          <a:prstGeom prst="roundRect">
            <a:avLst>
              <a:gd name="adj" fmla="val 0"/>
            </a:avLst>
          </a:prstGeom>
          <a:solidFill>
            <a:srgbClr val="5C307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6575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57189" rtl="0" eaLnBrk="1" latinLnBrk="0" hangingPunct="1">
        <a:spcBef>
          <a:spcPct val="0"/>
        </a:spcBef>
        <a:buNone/>
        <a:defRPr sz="2800" b="0" kern="1200" cap="all">
          <a:solidFill>
            <a:srgbClr val="5C307D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5992" indent="-305992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29984" indent="-305992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99978" indent="-269993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1969" indent="-2339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1960" indent="-2339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9995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199945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499938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79993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-scm.com/book/zh/v2/%E8%B5%B7%E6%AD%A5-%E5%AE%89%E8%A3%85-Gi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gitbranching.js.org/?locale=zh_CN&amp;NODEMO=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-scm.com/book/en/v2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zjdoc-gitguide.readthedocs.io/zh-cn/latest/" TargetMode="External"/><Relationship Id="rId4" Type="http://schemas.openxmlformats.org/officeDocument/2006/relationships/hyperlink" Target="https://learngitbranching.js.org/?locale=zh_CN&amp;NODEMO=" TargetMode="Externa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844799-A4A9-48F1-83F9-530F45A76E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cap="none" dirty="0"/>
              <a:t>Git For Version Control</a:t>
            </a:r>
            <a:br>
              <a:rPr lang="en-US" altLang="zh-CN" cap="none" dirty="0"/>
            </a:br>
            <a:endParaRPr lang="zh-CN" altLang="en-US" cap="none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A3E7454-035F-4827-8283-93D9E9FC8E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cap="none" dirty="0"/>
              <a:t>By Fuyuki 2024.3</a:t>
            </a:r>
            <a:endParaRPr lang="zh-CN" altLang="en-US" cap="none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F1DE646-E8CE-CB0E-2D59-489B4B880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131" y="4845215"/>
            <a:ext cx="33147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020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4DD9B1C8-6DAA-55A6-2DD7-148DC9CCA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/>
              <a:t>Conflict</a:t>
            </a:r>
            <a:r>
              <a:rPr lang="zh-CN" altLang="en-US" cap="none" dirty="0"/>
              <a:t>（合并冲突</a:t>
            </a:r>
            <a:r>
              <a:rPr lang="zh-CN" altLang="en-US" dirty="0"/>
              <a:t>）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87643186-9BD2-171C-BD47-0BEBFE97F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067" y="4570727"/>
            <a:ext cx="895724" cy="895724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6A400FA5-93C9-BCA3-EACC-87DFB8379E5F}"/>
              </a:ext>
            </a:extLst>
          </p:cNvPr>
          <p:cNvSpPr/>
          <p:nvPr/>
        </p:nvSpPr>
        <p:spPr>
          <a:xfrm>
            <a:off x="1343082" y="4421819"/>
            <a:ext cx="2321029" cy="11935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31DBE30-407D-2222-BBDC-868860B8617D}"/>
              </a:ext>
            </a:extLst>
          </p:cNvPr>
          <p:cNvSpPr txBox="1"/>
          <p:nvPr/>
        </p:nvSpPr>
        <p:spPr>
          <a:xfrm>
            <a:off x="1592791" y="3986613"/>
            <a:ext cx="18216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sz="2000" dirty="0">
                <a:latin typeface="宋徽宗瘦金体" panose="03000509000000000000" pitchFamily="65" charset="-122"/>
                <a:ea typeface="宋徽宗瘦金体" panose="03000509000000000000" pitchFamily="65" charset="-122"/>
              </a:rPr>
              <a:t>左边放个方桌</a:t>
            </a:r>
            <a:endParaRPr lang="en-US" altLang="zh-CN" sz="2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cxnSp>
        <p:nvCxnSpPr>
          <p:cNvPr id="27" name="连接符: 肘形 26">
            <a:extLst>
              <a:ext uri="{FF2B5EF4-FFF2-40B4-BE49-F238E27FC236}">
                <a16:creationId xmlns:a16="http://schemas.microsoft.com/office/drawing/2014/main" id="{F21436F1-28BE-8904-0E3E-CAF861ED673D}"/>
              </a:ext>
            </a:extLst>
          </p:cNvPr>
          <p:cNvCxnSpPr>
            <a:cxnSpLocks/>
          </p:cNvCxnSpPr>
          <p:nvPr/>
        </p:nvCxnSpPr>
        <p:spPr>
          <a:xfrm flipV="1">
            <a:off x="3664111" y="2929894"/>
            <a:ext cx="1060997" cy="208869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F88A24AF-B926-1A12-6B8C-098DB443C18B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3664111" y="5018589"/>
            <a:ext cx="106099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>
            <a:extLst>
              <a:ext uri="{FF2B5EF4-FFF2-40B4-BE49-F238E27FC236}">
                <a16:creationId xmlns:a16="http://schemas.microsoft.com/office/drawing/2014/main" id="{84D5B09A-A57A-4D6A-6EF2-C1F298B50025}"/>
              </a:ext>
            </a:extLst>
          </p:cNvPr>
          <p:cNvSpPr/>
          <p:nvPr/>
        </p:nvSpPr>
        <p:spPr>
          <a:xfrm>
            <a:off x="4725107" y="4421819"/>
            <a:ext cx="2321029" cy="11935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257EC13E-D920-4376-F52A-8C256F36BD57}"/>
              </a:ext>
            </a:extLst>
          </p:cNvPr>
          <p:cNvSpPr txBox="1"/>
          <p:nvPr/>
        </p:nvSpPr>
        <p:spPr>
          <a:xfrm>
            <a:off x="4974818" y="3903069"/>
            <a:ext cx="18216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sz="2000" dirty="0">
                <a:latin typeface="宋徽宗瘦金体" panose="03000509000000000000" pitchFamily="65" charset="-122"/>
                <a:ea typeface="宋徽宗瘦金体" panose="03000509000000000000" pitchFamily="65" charset="-122"/>
              </a:rPr>
              <a:t>方桌改成椅子</a:t>
            </a:r>
            <a:endParaRPr lang="en-US" altLang="zh-CN" sz="2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0A0C7D61-1436-BB9A-21E9-186D3FA456C8}"/>
              </a:ext>
            </a:extLst>
          </p:cNvPr>
          <p:cNvSpPr/>
          <p:nvPr/>
        </p:nvSpPr>
        <p:spPr>
          <a:xfrm>
            <a:off x="4725108" y="2330175"/>
            <a:ext cx="2321029" cy="11935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21D892C4-178E-36D8-2A98-CC8022674FBC}"/>
              </a:ext>
            </a:extLst>
          </p:cNvPr>
          <p:cNvSpPr txBox="1"/>
          <p:nvPr/>
        </p:nvSpPr>
        <p:spPr>
          <a:xfrm>
            <a:off x="4974818" y="1896350"/>
            <a:ext cx="18216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sz="2000" dirty="0">
                <a:ea typeface="宋徽宗瘦金体" panose="03000509000000000000" pitchFamily="65" charset="-122"/>
              </a:rPr>
              <a:t>方桌改成圆桌</a:t>
            </a:r>
            <a:endParaRPr lang="en-US" altLang="zh-CN" sz="2000" dirty="0">
              <a:ea typeface="宋徽宗瘦金体" panose="03000509000000000000" pitchFamily="65" charset="-122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2C44F2B5-DF07-3325-3B2D-6ACCF9781C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" t="28402" r="5243" b="13151"/>
          <a:stretch/>
        </p:blipFill>
        <p:spPr>
          <a:xfrm>
            <a:off x="4828390" y="2479083"/>
            <a:ext cx="973362" cy="880155"/>
          </a:xfrm>
          <a:prstGeom prst="rect">
            <a:avLst/>
          </a:prstGeom>
        </p:spPr>
      </p:pic>
      <p:sp>
        <p:nvSpPr>
          <p:cNvPr id="37" name="矩形 36">
            <a:extLst>
              <a:ext uri="{FF2B5EF4-FFF2-40B4-BE49-F238E27FC236}">
                <a16:creationId xmlns:a16="http://schemas.microsoft.com/office/drawing/2014/main" id="{8878128D-3306-9E0E-E762-6410E606FF8C}"/>
              </a:ext>
            </a:extLst>
          </p:cNvPr>
          <p:cNvSpPr/>
          <p:nvPr/>
        </p:nvSpPr>
        <p:spPr>
          <a:xfrm>
            <a:off x="4718956" y="2330175"/>
            <a:ext cx="1163590" cy="1193540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40F7E02F-BB58-B015-F285-E1B8691F407A}"/>
              </a:ext>
            </a:extLst>
          </p:cNvPr>
          <p:cNvSpPr/>
          <p:nvPr/>
        </p:nvSpPr>
        <p:spPr>
          <a:xfrm>
            <a:off x="8107132" y="4421819"/>
            <a:ext cx="2321029" cy="11935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7A7EEF0F-F23D-7CD5-B80E-1F77A646CCC3}"/>
              </a:ext>
            </a:extLst>
          </p:cNvPr>
          <p:cNvSpPr txBox="1"/>
          <p:nvPr/>
        </p:nvSpPr>
        <p:spPr>
          <a:xfrm>
            <a:off x="8356841" y="3905160"/>
            <a:ext cx="18216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zh-CN" altLang="en-US" sz="2000" dirty="0">
                <a:ea typeface="宋徽宗瘦金体" panose="03000509000000000000" pitchFamily="65" charset="-122"/>
              </a:rPr>
              <a:t>出现冲突</a:t>
            </a:r>
            <a:endParaRPr lang="en-US" altLang="zh-CN" sz="2000" dirty="0">
              <a:ea typeface="宋徽宗瘦金体" panose="03000509000000000000" pitchFamily="65" charset="-122"/>
            </a:endParaRPr>
          </a:p>
        </p:txBody>
      </p:sp>
      <p:cxnSp>
        <p:nvCxnSpPr>
          <p:cNvPr id="42" name="连接符: 肘形 41">
            <a:extLst>
              <a:ext uri="{FF2B5EF4-FFF2-40B4-BE49-F238E27FC236}">
                <a16:creationId xmlns:a16="http://schemas.microsoft.com/office/drawing/2014/main" id="{D49BCBCE-9E52-CAA9-AC60-BAC72CD5C215}"/>
              </a:ext>
            </a:extLst>
          </p:cNvPr>
          <p:cNvCxnSpPr>
            <a:stCxn id="34" idx="3"/>
            <a:endCxn id="38" idx="1"/>
          </p:cNvCxnSpPr>
          <p:nvPr/>
        </p:nvCxnSpPr>
        <p:spPr>
          <a:xfrm>
            <a:off x="7046137" y="2926945"/>
            <a:ext cx="1060995" cy="2091644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FE7528B0-FF37-18CA-84EE-6A71B8A6A3F4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7046136" y="5018589"/>
            <a:ext cx="106099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图片 43">
            <a:extLst>
              <a:ext uri="{FF2B5EF4-FFF2-40B4-BE49-F238E27FC236}">
                <a16:creationId xmlns:a16="http://schemas.microsoft.com/office/drawing/2014/main" id="{A9E6AA1B-104C-C111-2D40-1AEDD58B7A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3" t="17196" r="21825" b="11755"/>
          <a:stretch/>
        </p:blipFill>
        <p:spPr>
          <a:xfrm>
            <a:off x="4948684" y="4559319"/>
            <a:ext cx="732774" cy="974516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:a16="http://schemas.microsoft.com/office/drawing/2014/main" id="{100147F9-D3D4-06AC-92A0-F07A3D775737}"/>
              </a:ext>
            </a:extLst>
          </p:cNvPr>
          <p:cNvSpPr/>
          <p:nvPr/>
        </p:nvSpPr>
        <p:spPr>
          <a:xfrm>
            <a:off x="4718956" y="4421819"/>
            <a:ext cx="1163590" cy="1193540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95E9268C-D638-35A7-E7C4-86D5E8D8E9C5}"/>
              </a:ext>
            </a:extLst>
          </p:cNvPr>
          <p:cNvSpPr/>
          <p:nvPr/>
        </p:nvSpPr>
        <p:spPr>
          <a:xfrm>
            <a:off x="9015013" y="4543121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zh-CN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64F1DF02-D393-BF61-2323-6700DDEFA8E8}"/>
              </a:ext>
            </a:extLst>
          </p:cNvPr>
          <p:cNvSpPr txBox="1"/>
          <p:nvPr/>
        </p:nvSpPr>
        <p:spPr>
          <a:xfrm>
            <a:off x="8353527" y="1608624"/>
            <a:ext cx="3268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两个分支的修改位置重合，</a:t>
            </a:r>
            <a:r>
              <a:rPr lang="en-US" altLang="zh-CN" dirty="0"/>
              <a:t>Git </a:t>
            </a:r>
            <a:r>
              <a:rPr lang="zh-CN" altLang="en-US" dirty="0"/>
              <a:t>相机不知道应该如何修改并抛出错误。</a:t>
            </a:r>
            <a:endParaRPr lang="en-US" altLang="zh-CN" dirty="0"/>
          </a:p>
          <a:p>
            <a:r>
              <a:rPr lang="zh-CN" altLang="en-US" dirty="0"/>
              <a:t>此时需要开发者手动处理冲突</a:t>
            </a:r>
          </a:p>
        </p:txBody>
      </p: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528CE5A3-3CA5-9F39-96C5-6B46503A5EF5}"/>
              </a:ext>
            </a:extLst>
          </p:cNvPr>
          <p:cNvCxnSpPr/>
          <p:nvPr/>
        </p:nvCxnSpPr>
        <p:spPr>
          <a:xfrm flipH="1">
            <a:off x="7709293" y="2736987"/>
            <a:ext cx="716794" cy="963281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2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B272974-A077-B3E4-44F5-85648EA5A2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1880006"/>
            <a:ext cx="6046377" cy="4476903"/>
          </a:xfrm>
        </p:spPr>
        <p:txBody>
          <a:bodyPr anchor="t">
            <a:normAutofit lnSpcReduction="10000"/>
          </a:bodyPr>
          <a:lstStyle/>
          <a:p>
            <a:r>
              <a:rPr lang="en-US" altLang="zh-CN" dirty="0"/>
              <a:t>Git </a:t>
            </a:r>
            <a:r>
              <a:rPr lang="zh-CN" altLang="en-US" dirty="0"/>
              <a:t>以 </a:t>
            </a:r>
            <a:r>
              <a:rPr lang="en-US" altLang="zh-CN" dirty="0"/>
              <a:t>commit</a:t>
            </a:r>
            <a:r>
              <a:rPr lang="zh-CN" altLang="en-US" dirty="0"/>
              <a:t>（提交）作为版本控制的节点，通过 </a:t>
            </a:r>
            <a:r>
              <a:rPr lang="en-US" altLang="zh-CN" dirty="0"/>
              <a:t>commit </a:t>
            </a:r>
            <a:r>
              <a:rPr lang="zh-CN" altLang="en-US" dirty="0"/>
              <a:t>可以查询到这次提交相对上次提交的修改状况，以及提交者的信息。</a:t>
            </a:r>
            <a:endParaRPr lang="en-US" altLang="zh-CN" dirty="0"/>
          </a:p>
          <a:p>
            <a:r>
              <a:rPr lang="en-US" altLang="zh-CN" dirty="0"/>
              <a:t>Git </a:t>
            </a:r>
            <a:r>
              <a:rPr lang="zh-CN" altLang="en-US" dirty="0"/>
              <a:t>规定一个项目通常</a:t>
            </a:r>
            <a:r>
              <a:rPr lang="en-US" altLang="zh-CN" dirty="0"/>
              <a:t>(*)</a:t>
            </a:r>
            <a:r>
              <a:rPr lang="zh-CN" altLang="en-US" dirty="0"/>
              <a:t>只存在一个 </a:t>
            </a:r>
            <a:r>
              <a:rPr lang="en-US" altLang="zh-CN" dirty="0"/>
              <a:t>Commit </a:t>
            </a:r>
            <a:r>
              <a:rPr lang="zh-CN" altLang="en-US" dirty="0"/>
              <a:t>不存在“上次提交”，这个 </a:t>
            </a:r>
            <a:r>
              <a:rPr lang="en-US" altLang="zh-CN" dirty="0"/>
              <a:t>Commit </a:t>
            </a:r>
            <a:r>
              <a:rPr lang="zh-CN" altLang="en-US" dirty="0"/>
              <a:t>被称作 </a:t>
            </a:r>
            <a:r>
              <a:rPr lang="en-US" altLang="zh-CN" dirty="0"/>
              <a:t>Init Commit</a:t>
            </a:r>
            <a:r>
              <a:rPr lang="zh-CN" altLang="en-US" dirty="0"/>
              <a:t>。 </a:t>
            </a:r>
            <a:endParaRPr lang="en-US" altLang="zh-CN" dirty="0"/>
          </a:p>
          <a:p>
            <a:r>
              <a:rPr lang="en-US" altLang="zh-CN" dirty="0"/>
              <a:t>Branch</a:t>
            </a:r>
            <a:r>
              <a:rPr lang="zh-CN" altLang="en-US" dirty="0"/>
              <a:t>（分支）是 </a:t>
            </a:r>
            <a:r>
              <a:rPr lang="zh-CN" altLang="en-US" dirty="0">
                <a:solidFill>
                  <a:srgbClr val="FF0000"/>
                </a:solidFill>
              </a:rPr>
              <a:t>指向树上某个 </a:t>
            </a:r>
            <a:r>
              <a:rPr lang="en-US" altLang="zh-CN" dirty="0">
                <a:solidFill>
                  <a:srgbClr val="FF0000"/>
                </a:solidFill>
              </a:rPr>
              <a:t>Commit </a:t>
            </a:r>
            <a:r>
              <a:rPr lang="zh-CN" altLang="en-US" dirty="0">
                <a:solidFill>
                  <a:srgbClr val="FF0000"/>
                </a:solidFill>
              </a:rPr>
              <a:t>的指针</a:t>
            </a:r>
            <a:r>
              <a:rPr lang="zh-CN" altLang="en-US" dirty="0"/>
              <a:t>。每个 </a:t>
            </a:r>
            <a:r>
              <a:rPr lang="en-US" altLang="zh-CN" dirty="0"/>
              <a:t>Branch </a:t>
            </a:r>
            <a:r>
              <a:rPr lang="zh-CN" altLang="en-US" dirty="0"/>
              <a:t>都代表了一个独立版本，开发者可以在不同分支上独立修改提交。</a:t>
            </a:r>
            <a:endParaRPr lang="en-US" altLang="zh-CN" dirty="0"/>
          </a:p>
          <a:p>
            <a:pPr lvl="1"/>
            <a:r>
              <a:rPr lang="zh-CN" altLang="en-US" dirty="0"/>
              <a:t>因为 </a:t>
            </a:r>
            <a:r>
              <a:rPr lang="en-US" altLang="zh-CN" dirty="0"/>
              <a:t>Branch </a:t>
            </a:r>
            <a:r>
              <a:rPr lang="zh-CN" altLang="en-US" dirty="0"/>
              <a:t>的指针特性，创建和删除 </a:t>
            </a:r>
            <a:r>
              <a:rPr lang="en-US" altLang="zh-CN" dirty="0"/>
              <a:t>Branch </a:t>
            </a:r>
            <a:r>
              <a:rPr lang="zh-CN" altLang="en-US" dirty="0"/>
              <a:t>的过程非常迅速。</a:t>
            </a:r>
            <a:endParaRPr lang="en-US" altLang="zh-CN" dirty="0"/>
          </a:p>
          <a:p>
            <a:pPr lvl="1"/>
            <a:r>
              <a:rPr lang="zh-CN" altLang="en-US" dirty="0"/>
              <a:t>同时，对 </a:t>
            </a:r>
            <a:r>
              <a:rPr lang="en-US" altLang="zh-CN" dirty="0"/>
              <a:t>Branch </a:t>
            </a:r>
            <a:r>
              <a:rPr lang="zh-CN" altLang="en-US" dirty="0"/>
              <a:t>进行的操作不会影响已有的 </a:t>
            </a:r>
            <a:r>
              <a:rPr lang="en-US" altLang="zh-CN" dirty="0"/>
              <a:t>Commit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en-US" altLang="zh-CN" dirty="0"/>
              <a:t>Branch </a:t>
            </a:r>
            <a:r>
              <a:rPr lang="zh-CN" altLang="en-US" dirty="0"/>
              <a:t>的合并被用来综合不同分支上的工作，若无法自动综合则会出现名为“合并冲突”的错误。</a:t>
            </a:r>
            <a:endParaRPr lang="en-US" altLang="zh-CN" dirty="0"/>
          </a:p>
          <a:p>
            <a:r>
              <a:rPr lang="zh-CN" altLang="en-US" dirty="0"/>
              <a:t>以上，就是同学们需要记住的基本概念。</a:t>
            </a:r>
            <a:endParaRPr lang="en-US" altLang="zh-CN" dirty="0"/>
          </a:p>
        </p:txBody>
      </p:sp>
      <p:sp>
        <p:nvSpPr>
          <p:cNvPr id="9" name="标题 2">
            <a:extLst>
              <a:ext uri="{FF2B5EF4-FFF2-40B4-BE49-F238E27FC236}">
                <a16:creationId xmlns:a16="http://schemas.microsoft.com/office/drawing/2014/main" id="{463EAEC3-B8FB-D86C-52A9-AB98DFC90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06" y="593424"/>
            <a:ext cx="10521388" cy="1015200"/>
          </a:xfrm>
        </p:spPr>
        <p:txBody>
          <a:bodyPr/>
          <a:lstStyle/>
          <a:p>
            <a:r>
              <a:rPr lang="en-US" altLang="zh-CN" cap="none" dirty="0"/>
              <a:t>Git </a:t>
            </a:r>
            <a:r>
              <a:rPr lang="zh-CN" altLang="en-US" cap="none" dirty="0"/>
              <a:t>的版本控制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D838071-8EBA-7D60-50AC-F7186B77E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767" y="1880006"/>
            <a:ext cx="4969078" cy="377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9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FC71F49C-056F-D580-249F-879E514F2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3169" y="2028083"/>
            <a:ext cx="10265664" cy="1376851"/>
          </a:xfrm>
        </p:spPr>
        <p:txBody>
          <a:bodyPr anchor="ctr">
            <a:normAutofit/>
          </a:bodyPr>
          <a:lstStyle/>
          <a:p>
            <a:r>
              <a:rPr lang="en-US" altLang="zh-CN" cap="none" dirty="0"/>
              <a:t>Local Git</a:t>
            </a:r>
            <a:endParaRPr lang="zh-CN" altLang="en-US" cap="none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E4143F6-A3D1-2ABF-3196-3FD5C2024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169" y="3830629"/>
            <a:ext cx="10265664" cy="1340999"/>
          </a:xfrm>
        </p:spPr>
        <p:txBody>
          <a:bodyPr/>
          <a:lstStyle/>
          <a:p>
            <a:r>
              <a:rPr lang="zh-CN" altLang="en-US" dirty="0"/>
              <a:t>用</a:t>
            </a:r>
            <a:r>
              <a:rPr lang="en-US" altLang="zh-CN" dirty="0"/>
              <a:t> </a:t>
            </a:r>
            <a:r>
              <a:rPr lang="en-US" altLang="zh-CN" cap="none" dirty="0"/>
              <a:t>Git</a:t>
            </a:r>
            <a:r>
              <a:rPr lang="en-US" altLang="zh-CN" dirty="0"/>
              <a:t> </a:t>
            </a:r>
            <a:r>
              <a:rPr lang="zh-CN" altLang="en-US" dirty="0"/>
              <a:t>时在干什么？有没有空？可以来拯救吗？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39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6CC7B7-E70F-4F34-B47C-DFD6FB480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75848" cy="4351338"/>
          </a:xfrm>
        </p:spPr>
        <p:txBody>
          <a:bodyPr>
            <a:normAutofit/>
          </a:bodyPr>
          <a:lstStyle/>
          <a:p>
            <a:r>
              <a:rPr lang="zh-CN" altLang="en-US" dirty="0"/>
              <a:t>参考课前准备</a:t>
            </a:r>
            <a:endParaRPr lang="en-US" altLang="zh-CN" dirty="0"/>
          </a:p>
          <a:p>
            <a:pPr lvl="1"/>
            <a:r>
              <a:rPr lang="zh-CN" altLang="en-US" dirty="0"/>
              <a:t>或者参考 </a:t>
            </a:r>
            <a:r>
              <a:rPr lang="zh-CN" alt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中文文档</a:t>
            </a:r>
            <a:endParaRPr lang="en-US" altLang="zh-CN" dirty="0">
              <a:solidFill>
                <a:srgbClr val="0070C0"/>
              </a:solidFill>
            </a:endParaRPr>
          </a:p>
          <a:p>
            <a:r>
              <a:rPr lang="zh-CN" altLang="en-US" dirty="0"/>
              <a:t>用 </a:t>
            </a:r>
            <a:r>
              <a:rPr lang="en-US" altLang="zh-CN" dirty="0">
                <a:latin typeface="Consolas" panose="020B0609020204030204" pitchFamily="49" charset="0"/>
              </a:rPr>
              <a:t>git –v</a:t>
            </a:r>
            <a:r>
              <a:rPr lang="en-US" altLang="zh-CN" dirty="0"/>
              <a:t> </a:t>
            </a:r>
            <a:r>
              <a:rPr lang="zh-CN" altLang="en-US" dirty="0"/>
              <a:t>检查是否安装完成。</a:t>
            </a:r>
            <a:endParaRPr lang="en-US" altLang="zh-CN" dirty="0"/>
          </a:p>
          <a:p>
            <a:r>
              <a:rPr lang="zh-CN" altLang="en-US" dirty="0"/>
              <a:t>若显示：</a:t>
            </a:r>
            <a:r>
              <a:rPr lang="en-US" altLang="zh-CN" dirty="0">
                <a:latin typeface="Consolas" panose="020B0609020204030204" pitchFamily="49" charset="0"/>
              </a:rPr>
              <a:t>git version 2.44.0 </a:t>
            </a:r>
            <a:r>
              <a:rPr lang="zh-CN" altLang="en-US" dirty="0">
                <a:latin typeface="Consolas" panose="020B0609020204030204" pitchFamily="49" charset="0"/>
              </a:rPr>
              <a:t>或 </a:t>
            </a:r>
            <a:r>
              <a:rPr lang="de-DE" altLang="zh-CN" dirty="0">
                <a:latin typeface="Consolas" panose="020B0609020204030204" pitchFamily="49" charset="0"/>
              </a:rPr>
              <a:t>git version 2.44.0.windows.1 </a:t>
            </a:r>
            <a:r>
              <a:rPr lang="zh-CN" altLang="en-US" dirty="0">
                <a:latin typeface="Consolas" panose="020B0609020204030204" pitchFamily="49" charset="0"/>
              </a:rPr>
              <a:t>或类似内容，则说明安装成功。</a:t>
            </a:r>
            <a:endParaRPr lang="en-US" altLang="zh-CN" dirty="0">
              <a:latin typeface="Consolas" panose="020B0609020204030204" pitchFamily="49" charset="0"/>
            </a:endParaRPr>
          </a:p>
          <a:p>
            <a:r>
              <a:rPr lang="zh-CN" altLang="en-US" dirty="0">
                <a:latin typeface="Consolas" panose="020B0609020204030204" pitchFamily="49" charset="0"/>
              </a:rPr>
              <a:t>本次基础技能培训以 </a:t>
            </a:r>
            <a:r>
              <a:rPr lang="en-US" altLang="zh-CN" dirty="0">
                <a:latin typeface="Consolas" panose="020B0609020204030204" pitchFamily="49" charset="0"/>
              </a:rPr>
              <a:t>2.44.0 </a:t>
            </a:r>
            <a:r>
              <a:rPr lang="zh-CN" altLang="en-US" dirty="0">
                <a:latin typeface="Consolas" panose="020B0609020204030204" pitchFamily="49" charset="0"/>
              </a:rPr>
              <a:t>版本（当前最新版本）为背景，虽然不要求都使用这个版本，但仍希望大家使用 </a:t>
            </a:r>
            <a:r>
              <a:rPr lang="en-US" altLang="zh-CN" dirty="0">
                <a:latin typeface="Consolas" panose="020B0609020204030204" pitchFamily="49" charset="0"/>
              </a:rPr>
              <a:t>2.23.3 </a:t>
            </a:r>
            <a:r>
              <a:rPr lang="zh-CN" altLang="en-US" dirty="0">
                <a:latin typeface="Consolas" panose="020B0609020204030204" pitchFamily="49" charset="0"/>
              </a:rPr>
              <a:t>及以后的版本。</a:t>
            </a:r>
            <a:endParaRPr lang="en-US" altLang="zh-CN" dirty="0">
              <a:latin typeface="Consolas" panose="020B0609020204030204" pitchFamily="49" charset="0"/>
            </a:endParaRPr>
          </a:p>
          <a:p>
            <a:r>
              <a:rPr lang="zh-CN" altLang="en-US" dirty="0"/>
              <a:t>实在遇到困难无法安装的同学可以使用 </a:t>
            </a:r>
            <a:r>
              <a:rPr lang="zh-CN" altLang="en-US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某个在线沙盒</a:t>
            </a:r>
            <a:r>
              <a:rPr lang="zh-CN" altLang="en-US" dirty="0">
                <a:solidFill>
                  <a:srgbClr val="0070C0"/>
                </a:solidFill>
              </a:rPr>
              <a:t> </a:t>
            </a:r>
            <a:r>
              <a:rPr lang="zh-CN" altLang="en-US" dirty="0"/>
              <a:t>作为替代。</a:t>
            </a:r>
            <a:endParaRPr lang="en-US" altLang="zh-CN" dirty="0"/>
          </a:p>
          <a:p>
            <a:pPr lvl="1"/>
            <a:r>
              <a:rPr lang="zh-CN" altLang="en-US" dirty="0"/>
              <a:t>以及强烈推荐自学或回顾本</a:t>
            </a:r>
            <a:r>
              <a:rPr lang="en-US" altLang="zh-CN" dirty="0"/>
              <a:t> ppt </a:t>
            </a:r>
            <a:r>
              <a:rPr lang="zh-CN" altLang="en-US" dirty="0"/>
              <a:t>的同学游玩 </a:t>
            </a:r>
            <a:r>
              <a:rPr lang="en-US" altLang="zh-CN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 Git Branch</a:t>
            </a:r>
            <a:r>
              <a:rPr lang="en-US" altLang="zh-CN" dirty="0">
                <a:solidFill>
                  <a:srgbClr val="0070C0"/>
                </a:solidFill>
              </a:rPr>
              <a:t> </a:t>
            </a:r>
            <a:r>
              <a:rPr lang="zh-CN" altLang="en-US" dirty="0"/>
              <a:t>！</a:t>
            </a:r>
            <a:endParaRPr lang="en-US" altLang="zh-CN" dirty="0"/>
          </a:p>
          <a:p>
            <a:pPr marL="323992" lvl="1" indent="0">
              <a:buNone/>
            </a:pPr>
            <a:endParaRPr lang="en-US" altLang="zh-CN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18849CC-28A2-48B5-AFE9-AE3C06A92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cap="none" dirty="0"/>
              <a:t>安装 </a:t>
            </a:r>
            <a:r>
              <a:rPr lang="en-US" altLang="zh-CN" cap="none" dirty="0"/>
              <a:t>Git</a:t>
            </a:r>
            <a:endParaRPr lang="zh-CN" altLang="en-US" cap="none" dirty="0"/>
          </a:p>
        </p:txBody>
      </p:sp>
    </p:spTree>
    <p:extLst>
      <p:ext uri="{BB962C8B-B14F-4D97-AF65-F5344CB8AC3E}">
        <p14:creationId xmlns:p14="http://schemas.microsoft.com/office/powerpoint/2010/main" val="51732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6CC7B7-E70F-4F34-B47C-DFD6FB480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8494" cy="4351338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Consolas" panose="020B0609020204030204" pitchFamily="49" charset="0"/>
              </a:rPr>
              <a:t>指令</a:t>
            </a:r>
            <a:r>
              <a:rPr lang="en-US" altLang="zh-CN" dirty="0">
                <a:latin typeface="Consolas" panose="020B0609020204030204" pitchFamily="49" charset="0"/>
              </a:rPr>
              <a:t> git config </a:t>
            </a:r>
            <a:r>
              <a:rPr lang="zh-CN" altLang="en-US" dirty="0">
                <a:latin typeface="Consolas" panose="020B0609020204030204" pitchFamily="49" charset="0"/>
              </a:rPr>
              <a:t>被用于处理</a:t>
            </a:r>
            <a:r>
              <a:rPr lang="en-US" altLang="zh-CN" dirty="0">
                <a:latin typeface="Consolas" panose="020B0609020204030204" pitchFamily="49" charset="0"/>
              </a:rPr>
              <a:t> git </a:t>
            </a:r>
            <a:r>
              <a:rPr lang="zh-CN" altLang="en-US" dirty="0">
                <a:latin typeface="Consolas" panose="020B0609020204030204" pitchFamily="49" charset="0"/>
              </a:rPr>
              <a:t>配置相关的工作。</a:t>
            </a:r>
            <a:endParaRPr lang="en-US" altLang="zh-CN" dirty="0">
              <a:latin typeface="Consolas" panose="020B0609020204030204" pitchFamily="49" charset="0"/>
            </a:endParaRPr>
          </a:p>
          <a:p>
            <a:r>
              <a:rPr lang="en-US" altLang="zh-CN" dirty="0">
                <a:latin typeface="Consolas" panose="020B0609020204030204" pitchFamily="49" charset="0"/>
              </a:rPr>
              <a:t>Git </a:t>
            </a:r>
            <a:r>
              <a:rPr lang="zh-CN" altLang="en-US" dirty="0">
                <a:latin typeface="Consolas" panose="020B0609020204030204" pitchFamily="49" charset="0"/>
              </a:rPr>
              <a:t>的配置分为三个等级：</a:t>
            </a:r>
            <a:r>
              <a:rPr lang="en-US" altLang="zh-CN" dirty="0">
                <a:latin typeface="Consolas" panose="020B0609020204030204" pitchFamily="49" charset="0"/>
              </a:rPr>
              <a:t>system </a:t>
            </a:r>
            <a:r>
              <a:rPr lang="zh-CN" altLang="en-US" dirty="0">
                <a:latin typeface="Consolas" panose="020B0609020204030204" pitchFamily="49" charset="0"/>
              </a:rPr>
              <a:t>级，</a:t>
            </a:r>
            <a:r>
              <a:rPr lang="en-US" altLang="zh-CN" dirty="0">
                <a:latin typeface="Consolas" panose="020B0609020204030204" pitchFamily="49" charset="0"/>
              </a:rPr>
              <a:t>global </a:t>
            </a:r>
            <a:r>
              <a:rPr lang="zh-CN" altLang="en-US" dirty="0">
                <a:latin typeface="Consolas" panose="020B0609020204030204" pitchFamily="49" charset="0"/>
              </a:rPr>
              <a:t>级、</a:t>
            </a:r>
            <a:r>
              <a:rPr lang="en-US" altLang="zh-CN" dirty="0">
                <a:latin typeface="Consolas" panose="020B0609020204030204" pitchFamily="49" charset="0"/>
              </a:rPr>
              <a:t>local </a:t>
            </a:r>
            <a:r>
              <a:rPr lang="zh-CN" altLang="en-US" dirty="0">
                <a:latin typeface="Consolas" panose="020B0609020204030204" pitchFamily="49" charset="0"/>
              </a:rPr>
              <a:t>级。</a:t>
            </a:r>
            <a:endParaRPr lang="en-US" altLang="zh-CN" dirty="0">
              <a:latin typeface="Consolas" panose="020B0609020204030204" pitchFamily="49" charset="0"/>
            </a:endParaRPr>
          </a:p>
          <a:p>
            <a:pPr lvl="1"/>
            <a:r>
              <a:rPr lang="en-US" altLang="zh-CN" dirty="0">
                <a:latin typeface="Consolas" panose="020B0609020204030204" pitchFamily="49" charset="0"/>
              </a:rPr>
              <a:t>system </a:t>
            </a:r>
            <a:r>
              <a:rPr lang="zh-CN" altLang="en-US" dirty="0">
                <a:latin typeface="Consolas" panose="020B0609020204030204" pitchFamily="49" charset="0"/>
              </a:rPr>
              <a:t>级的配置影响这台电脑上的所有用户和所有仓库，使用 </a:t>
            </a:r>
            <a:r>
              <a:rPr lang="en-US" altLang="zh-CN" dirty="0">
                <a:latin typeface="Consolas" panose="020B0609020204030204" pitchFamily="49" charset="0"/>
              </a:rPr>
              <a:t>--system </a:t>
            </a:r>
            <a:r>
              <a:rPr lang="zh-CN" altLang="en-US" dirty="0">
                <a:latin typeface="Consolas" panose="020B0609020204030204" pitchFamily="49" charset="0"/>
              </a:rPr>
              <a:t>参数。</a:t>
            </a:r>
            <a:endParaRPr lang="en-US" altLang="zh-CN" dirty="0">
              <a:latin typeface="Consolas" panose="020B0609020204030204" pitchFamily="49" charset="0"/>
            </a:endParaRPr>
          </a:p>
          <a:p>
            <a:pPr lvl="1"/>
            <a:r>
              <a:rPr lang="en-US" altLang="zh-CN" dirty="0">
                <a:latin typeface="Consolas" panose="020B0609020204030204" pitchFamily="49" charset="0"/>
              </a:rPr>
              <a:t>global </a:t>
            </a:r>
            <a:r>
              <a:rPr lang="zh-CN" altLang="en-US" dirty="0">
                <a:latin typeface="Consolas" panose="020B0609020204030204" pitchFamily="49" charset="0"/>
              </a:rPr>
              <a:t>级的配置影响当前用户的所有仓库，使用 </a:t>
            </a:r>
            <a:r>
              <a:rPr lang="en-US" altLang="zh-CN" dirty="0">
                <a:latin typeface="Consolas" panose="020B0609020204030204" pitchFamily="49" charset="0"/>
              </a:rPr>
              <a:t>--global </a:t>
            </a:r>
            <a:r>
              <a:rPr lang="zh-CN" altLang="en-US" dirty="0">
                <a:latin typeface="Consolas" panose="020B0609020204030204" pitchFamily="49" charset="0"/>
              </a:rPr>
              <a:t>参数。</a:t>
            </a:r>
            <a:endParaRPr lang="en-US" altLang="zh-CN" dirty="0">
              <a:latin typeface="Consolas" panose="020B0609020204030204" pitchFamily="49" charset="0"/>
            </a:endParaRPr>
          </a:p>
          <a:p>
            <a:pPr lvl="1"/>
            <a:r>
              <a:rPr lang="en-US" altLang="zh-CN" dirty="0">
                <a:latin typeface="Consolas" panose="020B0609020204030204" pitchFamily="49" charset="0"/>
              </a:rPr>
              <a:t>local </a:t>
            </a:r>
            <a:r>
              <a:rPr lang="zh-CN" altLang="en-US" dirty="0">
                <a:latin typeface="Consolas" panose="020B0609020204030204" pitchFamily="49" charset="0"/>
              </a:rPr>
              <a:t>级的配置仅影响当前仓库，不添加以上参数时默认是此等级。</a:t>
            </a:r>
            <a:endParaRPr lang="en-US" altLang="zh-CN" dirty="0">
              <a:latin typeface="Consolas" panose="020B0609020204030204" pitchFamily="49" charset="0"/>
            </a:endParaRPr>
          </a:p>
          <a:p>
            <a:r>
              <a:rPr lang="zh-CN" altLang="en-US" dirty="0">
                <a:latin typeface="Consolas" panose="020B0609020204030204" pitchFamily="49" charset="0"/>
              </a:rPr>
              <a:t>第一次使用 </a:t>
            </a:r>
            <a:r>
              <a:rPr lang="en-US" altLang="zh-CN" dirty="0">
                <a:latin typeface="Consolas" panose="020B0609020204030204" pitchFamily="49" charset="0"/>
              </a:rPr>
              <a:t>git </a:t>
            </a:r>
            <a:r>
              <a:rPr lang="zh-CN" altLang="en-US" dirty="0">
                <a:latin typeface="Consolas" panose="020B0609020204030204" pitchFamily="49" charset="0"/>
              </a:rPr>
              <a:t>时，需要设置个人信息用于 </a:t>
            </a:r>
            <a:r>
              <a:rPr lang="en-US" altLang="zh-CN" dirty="0">
                <a:latin typeface="Consolas" panose="020B0609020204030204" pitchFamily="49" charset="0"/>
              </a:rPr>
              <a:t>commit</a:t>
            </a:r>
            <a:r>
              <a:rPr lang="zh-CN" altLang="en-US" dirty="0">
                <a:latin typeface="Consolas" panose="020B0609020204030204" pitchFamily="49" charset="0"/>
              </a:rPr>
              <a:t>：</a:t>
            </a:r>
            <a:endParaRPr lang="en-US" altLang="zh-CN" dirty="0">
              <a:latin typeface="Consolas" panose="020B0609020204030204" pitchFamily="49" charset="0"/>
            </a:endParaRPr>
          </a:p>
          <a:p>
            <a:pPr lvl="1"/>
            <a:r>
              <a:rPr lang="en-US" altLang="zh-CN" dirty="0">
                <a:latin typeface="Consolas" panose="020B0609020204030204" pitchFamily="49" charset="0"/>
              </a:rPr>
              <a:t>git config --global user.name "Your Name"</a:t>
            </a:r>
          </a:p>
          <a:p>
            <a:pPr lvl="1"/>
            <a:r>
              <a:rPr lang="en-US" altLang="zh-CN" dirty="0">
                <a:latin typeface="Consolas" panose="020B0609020204030204" pitchFamily="49" charset="0"/>
              </a:rPr>
              <a:t>git config --global user.email "email@example.com"</a:t>
            </a:r>
          </a:p>
          <a:p>
            <a:r>
              <a:rPr lang="zh-CN" altLang="en-US" strike="sngStrike" dirty="0">
                <a:latin typeface="Consolas" panose="020B0609020204030204" pitchFamily="49" charset="0"/>
              </a:rPr>
              <a:t>如果在 </a:t>
            </a:r>
            <a:r>
              <a:rPr lang="en-US" altLang="zh-CN" strike="sngStrike" dirty="0">
                <a:latin typeface="Consolas" panose="020B0609020204030204" pitchFamily="49" charset="0"/>
              </a:rPr>
              <a:t>Gravatar </a:t>
            </a:r>
            <a:r>
              <a:rPr lang="zh-CN" altLang="en-US" strike="sngStrike" dirty="0">
                <a:latin typeface="Consolas" panose="020B0609020204030204" pitchFamily="49" charset="0"/>
              </a:rPr>
              <a:t>上为邮箱绑定了头像，则在图形化界面可以显示头像。</a:t>
            </a:r>
            <a:endParaRPr lang="en-US" altLang="zh-CN" strike="sngStrike" dirty="0">
              <a:latin typeface="Consolas" panose="020B0609020204030204" pitchFamily="49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18849CC-28A2-48B5-AFE9-AE3C06A92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cap="none" dirty="0"/>
              <a:t>安装软件后的第一步</a:t>
            </a:r>
            <a:r>
              <a:rPr lang="en-US" altLang="zh-CN" cap="none" dirty="0"/>
              <a:t>——</a:t>
            </a:r>
            <a:r>
              <a:rPr lang="zh-CN" altLang="en-US" cap="none" dirty="0"/>
              <a:t>配置个人信息</a:t>
            </a:r>
          </a:p>
        </p:txBody>
      </p:sp>
    </p:spTree>
    <p:extLst>
      <p:ext uri="{BB962C8B-B14F-4D97-AF65-F5344CB8AC3E}">
        <p14:creationId xmlns:p14="http://schemas.microsoft.com/office/powerpoint/2010/main" val="148951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5395EC8E-959B-B62B-4144-CE990F6A8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布置摄影棚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拍照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标注信息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A70FC02-8DC7-5B31-6397-7641C391A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/>
              <a:t>Git </a:t>
            </a:r>
            <a:r>
              <a:rPr lang="zh-CN" altLang="en-US" cap="none" dirty="0"/>
              <a:t>相机的工作流程</a:t>
            </a:r>
          </a:p>
        </p:txBody>
      </p:sp>
    </p:spTree>
    <p:extLst>
      <p:ext uri="{BB962C8B-B14F-4D97-AF65-F5344CB8AC3E}">
        <p14:creationId xmlns:p14="http://schemas.microsoft.com/office/powerpoint/2010/main" val="1473436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AAADC5A-8E41-0995-34FF-E4CF31291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/>
              <a:t>Git </a:t>
            </a:r>
            <a:r>
              <a:rPr lang="zh-CN" altLang="en-US" cap="none" dirty="0"/>
              <a:t>相机 </a:t>
            </a:r>
            <a:r>
              <a:rPr lang="en-US" altLang="zh-CN" cap="none" dirty="0"/>
              <a:t>vs Git Bash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9B3E608-17D7-D78A-38F0-D01D82AC748E}"/>
              </a:ext>
            </a:extLst>
          </p:cNvPr>
          <p:cNvSpPr txBox="1"/>
          <p:nvPr/>
        </p:nvSpPr>
        <p:spPr>
          <a:xfrm>
            <a:off x="1259587" y="2109592"/>
            <a:ext cx="526069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400" dirty="0"/>
              <a:t>布置摄影棚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拍照</a:t>
            </a:r>
            <a:r>
              <a:rPr lang="en-US" altLang="zh-CN" sz="2400" dirty="0"/>
              <a:t> </a:t>
            </a:r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照片的标注信息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D3A4899-0170-7CF8-4B43-9E372823DAB2}"/>
              </a:ext>
            </a:extLst>
          </p:cNvPr>
          <p:cNvSpPr txBox="1"/>
          <p:nvPr/>
        </p:nvSpPr>
        <p:spPr>
          <a:xfrm>
            <a:off x="6520281" y="2109592"/>
            <a:ext cx="52606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en-US" altLang="zh-CN" sz="2100" dirty="0">
                <a:solidFill>
                  <a:schemeClr val="tx2"/>
                </a:solidFill>
                <a:latin typeface="Consolas" panose="020B0609020204030204" pitchFamily="49" charset="0"/>
              </a:rPr>
              <a:t>git init</a:t>
            </a:r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 </a:t>
            </a:r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(commit message)</a:t>
            </a:r>
          </a:p>
          <a:p>
            <a:endParaRPr lang="en-US" altLang="zh-CN" sz="2400" dirty="0"/>
          </a:p>
          <a:p>
            <a:endParaRPr lang="en-US" altLang="zh-CN" sz="2400" dirty="0"/>
          </a:p>
        </p:txBody>
      </p:sp>
      <p:sp>
        <p:nvSpPr>
          <p:cNvPr id="10" name="左大括号 9">
            <a:extLst>
              <a:ext uri="{FF2B5EF4-FFF2-40B4-BE49-F238E27FC236}">
                <a16:creationId xmlns:a16="http://schemas.microsoft.com/office/drawing/2014/main" id="{583C7AC6-9459-C7E5-7170-A4F58B2C6DCE}"/>
              </a:ext>
            </a:extLst>
          </p:cNvPr>
          <p:cNvSpPr/>
          <p:nvPr/>
        </p:nvSpPr>
        <p:spPr>
          <a:xfrm>
            <a:off x="2227366" y="3325651"/>
            <a:ext cx="340269" cy="953766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599E7D1-C508-E08E-8575-311D07DB0E5B}"/>
              </a:ext>
            </a:extLst>
          </p:cNvPr>
          <p:cNvSpPr txBox="1"/>
          <p:nvPr/>
        </p:nvSpPr>
        <p:spPr>
          <a:xfrm>
            <a:off x="2567635" y="3140985"/>
            <a:ext cx="1046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取景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D5DB736-99E0-25F1-4A1B-2F50B8026428}"/>
              </a:ext>
            </a:extLst>
          </p:cNvPr>
          <p:cNvSpPr txBox="1"/>
          <p:nvPr/>
        </p:nvSpPr>
        <p:spPr>
          <a:xfrm>
            <a:off x="2567635" y="4094751"/>
            <a:ext cx="1046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快门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C70FA48-AD15-4E87-A287-1045577DDA47}"/>
              </a:ext>
            </a:extLst>
          </p:cNvPr>
          <p:cNvSpPr txBox="1"/>
          <p:nvPr/>
        </p:nvSpPr>
        <p:spPr>
          <a:xfrm>
            <a:off x="6520279" y="3094819"/>
            <a:ext cx="16751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>
                <a:solidFill>
                  <a:schemeClr val="tx2"/>
                </a:solidFill>
                <a:latin typeface="Consolas" panose="020B0609020204030204" pitchFamily="49" charset="0"/>
              </a:rPr>
              <a:t>git add</a:t>
            </a:r>
            <a:endParaRPr lang="zh-CN" altLang="en-US" sz="2100" dirty="0">
              <a:solidFill>
                <a:schemeClr val="tx2"/>
              </a:solidFill>
              <a:latin typeface="Consolas" panose="020B0609020204030204" pitchFamily="49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6CCE30B-D9B7-2E35-B9C5-325782EC2F83}"/>
              </a:ext>
            </a:extLst>
          </p:cNvPr>
          <p:cNvSpPr txBox="1"/>
          <p:nvPr/>
        </p:nvSpPr>
        <p:spPr>
          <a:xfrm>
            <a:off x="6520279" y="4071668"/>
            <a:ext cx="16751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>
                <a:solidFill>
                  <a:schemeClr val="tx2"/>
                </a:solidFill>
                <a:latin typeface="Consolas" panose="020B0609020204030204" pitchFamily="49" charset="0"/>
              </a:rPr>
              <a:t>git commit</a:t>
            </a:r>
            <a:endParaRPr lang="zh-CN" altLang="en-US" sz="2100" dirty="0">
              <a:solidFill>
                <a:schemeClr val="tx2"/>
              </a:solidFill>
              <a:latin typeface="Consolas" panose="020B0609020204030204" pitchFamily="49" charset="0"/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B573B653-159D-04D1-AC55-E82FA4CC0047}"/>
              </a:ext>
            </a:extLst>
          </p:cNvPr>
          <p:cNvCxnSpPr/>
          <p:nvPr/>
        </p:nvCxnSpPr>
        <p:spPr>
          <a:xfrm>
            <a:off x="3679546" y="2728570"/>
            <a:ext cx="25822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22EE0735-733E-549C-AB77-BDC9B18AE4EC}"/>
              </a:ext>
            </a:extLst>
          </p:cNvPr>
          <p:cNvCxnSpPr/>
          <p:nvPr/>
        </p:nvCxnSpPr>
        <p:spPr>
          <a:xfrm>
            <a:off x="3679546" y="3325651"/>
            <a:ext cx="25822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BD8BAA1C-608D-CFF8-C769-CA536B3A9C00}"/>
              </a:ext>
            </a:extLst>
          </p:cNvPr>
          <p:cNvCxnSpPr/>
          <p:nvPr/>
        </p:nvCxnSpPr>
        <p:spPr>
          <a:xfrm>
            <a:off x="3740506" y="4279417"/>
            <a:ext cx="25822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C159F000-D5B6-21D5-F80C-5C648531ECEC}"/>
              </a:ext>
            </a:extLst>
          </p:cNvPr>
          <p:cNvCxnSpPr/>
          <p:nvPr/>
        </p:nvCxnSpPr>
        <p:spPr>
          <a:xfrm>
            <a:off x="3740506" y="4899966"/>
            <a:ext cx="25822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922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4CEB517-4AAE-3D19-A3BF-B554A1E4E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在希望建立仓库的目录下使用</a:t>
            </a:r>
            <a:endParaRPr lang="en-US" altLang="zh-CN" dirty="0"/>
          </a:p>
          <a:p>
            <a:r>
              <a:rPr lang="zh-CN" altLang="en-US" dirty="0"/>
              <a:t>初始化 </a:t>
            </a:r>
            <a:r>
              <a:rPr lang="en-US" altLang="zh-CN" dirty="0"/>
              <a:t>Git </a:t>
            </a:r>
            <a:r>
              <a:rPr lang="zh-CN" altLang="en-US" dirty="0"/>
              <a:t>仓库，并生成 </a:t>
            </a:r>
            <a:r>
              <a:rPr lang="en-US" altLang="zh-CN" dirty="0"/>
              <a:t>.git </a:t>
            </a:r>
            <a:r>
              <a:rPr lang="zh-CN" altLang="en-US" dirty="0"/>
              <a:t>文件夹（默认隐藏）</a:t>
            </a:r>
            <a:endParaRPr lang="en-US" altLang="zh-CN" dirty="0"/>
          </a:p>
          <a:p>
            <a:r>
              <a:rPr lang="zh-CN" altLang="en-US" dirty="0"/>
              <a:t>告诉 </a:t>
            </a:r>
            <a:r>
              <a:rPr lang="en-US" altLang="zh-CN" dirty="0"/>
              <a:t>Git</a:t>
            </a:r>
            <a:r>
              <a:rPr lang="zh-CN" altLang="en-US" dirty="0"/>
              <a:t>：在这个文件夹下拍照</a:t>
            </a:r>
            <a:endParaRPr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12E6FE3-36A4-1C96-46D5-9310CEC28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>
                <a:latin typeface="Consolas" panose="020B0609020204030204" pitchFamily="49" charset="0"/>
              </a:rPr>
              <a:t>git init</a:t>
            </a:r>
            <a:endParaRPr lang="zh-CN" altLang="en-US" cap="none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411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4CEB517-4AAE-3D19-A3BF-B554A1E4E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377" y="2180498"/>
            <a:ext cx="10521387" cy="4084078"/>
          </a:xfrm>
        </p:spPr>
        <p:txBody>
          <a:bodyPr>
            <a:normAutofit/>
          </a:bodyPr>
          <a:lstStyle/>
          <a:p>
            <a:r>
              <a:rPr lang="zh-CN" altLang="en-US" dirty="0"/>
              <a:t>跟踪（</a:t>
            </a:r>
            <a:r>
              <a:rPr lang="en-US" altLang="zh-CN" dirty="0"/>
              <a:t>track</a:t>
            </a:r>
            <a:r>
              <a:rPr lang="zh-CN" altLang="en-US" dirty="0"/>
              <a:t>）文件，并将文件状态的修改存入暂存区（</a:t>
            </a:r>
            <a:r>
              <a:rPr lang="en-US" altLang="zh-CN" dirty="0"/>
              <a:t>staging area</a:t>
            </a:r>
            <a:r>
              <a:rPr lang="zh-CN" altLang="en-US" dirty="0"/>
              <a:t>）。</a:t>
            </a:r>
            <a:endParaRPr lang="en-US" altLang="zh-CN" dirty="0"/>
          </a:p>
          <a:p>
            <a:r>
              <a:rPr lang="zh-CN" altLang="en-US" dirty="0"/>
              <a:t>可以使用通配符，如 </a:t>
            </a:r>
            <a:r>
              <a:rPr lang="en-US" altLang="zh-CN" dirty="0"/>
              <a:t>.*? </a:t>
            </a:r>
            <a:r>
              <a:rPr lang="zh-CN" altLang="en-US" dirty="0"/>
              <a:t>等。</a:t>
            </a:r>
            <a:endParaRPr lang="en-US" altLang="zh-CN" dirty="0"/>
          </a:p>
          <a:p>
            <a:pPr lvl="1"/>
            <a:r>
              <a:rPr lang="en-US" altLang="zh-CN" dirty="0">
                <a:latin typeface="Consolas" panose="020B0609020204030204" pitchFamily="49" charset="0"/>
              </a:rPr>
              <a:t>git add *.cpp   </a:t>
            </a:r>
            <a:r>
              <a:rPr lang="zh-CN" altLang="en-US" dirty="0"/>
              <a:t>将目录下所有 </a:t>
            </a:r>
            <a:r>
              <a:rPr lang="en-US" altLang="zh-CN" dirty="0"/>
              <a:t>cpp </a:t>
            </a:r>
            <a:r>
              <a:rPr lang="zh-CN" altLang="en-US" dirty="0"/>
              <a:t>文件加入暂存区</a:t>
            </a:r>
            <a:endParaRPr lang="en-US" altLang="zh-CN" dirty="0"/>
          </a:p>
          <a:p>
            <a:pPr lvl="1"/>
            <a:r>
              <a:rPr lang="en-US" altLang="zh-CN" dirty="0">
                <a:latin typeface="Consolas" panose="020B0609020204030204" pitchFamily="49" charset="0"/>
              </a:rPr>
              <a:t>git add .       </a:t>
            </a:r>
            <a:r>
              <a:rPr lang="zh-CN" altLang="en-US" dirty="0"/>
              <a:t>将当前目录下所有文件都加入暂存区</a:t>
            </a:r>
            <a:endParaRPr lang="en-US" altLang="zh-CN" dirty="0"/>
          </a:p>
          <a:p>
            <a:r>
              <a:rPr lang="zh-CN" altLang="en-US" dirty="0"/>
              <a:t>跟踪表示跟踪文件的状态修改，包括 创建</a:t>
            </a:r>
            <a:r>
              <a:rPr lang="en-US" altLang="zh-CN" dirty="0"/>
              <a:t>/</a:t>
            </a:r>
            <a:r>
              <a:rPr lang="zh-CN" altLang="en-US" dirty="0"/>
              <a:t>修改</a:t>
            </a:r>
            <a:r>
              <a:rPr lang="en-US" altLang="zh-CN" dirty="0"/>
              <a:t>/</a:t>
            </a:r>
            <a:r>
              <a:rPr lang="zh-CN" altLang="en-US" dirty="0"/>
              <a:t>删除。</a:t>
            </a:r>
            <a:endParaRPr lang="en-US" altLang="zh-CN" dirty="0"/>
          </a:p>
          <a:p>
            <a:r>
              <a:rPr lang="zh-CN" altLang="en-US" dirty="0"/>
              <a:t>“被跟踪”与“被存入暂存区”始终同时发生，但也有所不同。</a:t>
            </a:r>
            <a:endParaRPr lang="en-US" altLang="zh-CN" dirty="0"/>
          </a:p>
          <a:p>
            <a:pPr lvl="1"/>
            <a:r>
              <a:rPr lang="zh-CN" altLang="en-US" dirty="0"/>
              <a:t>前者表示文件状态变化。</a:t>
            </a:r>
            <a:endParaRPr lang="en-US" altLang="zh-CN" dirty="0"/>
          </a:p>
          <a:p>
            <a:pPr lvl="1"/>
            <a:r>
              <a:rPr lang="zh-CN" altLang="en-US" dirty="0"/>
              <a:t>后者表示在下一次提交中会被处理。</a:t>
            </a:r>
            <a:endParaRPr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12E6FE3-36A4-1C96-46D5-9310CEC28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>
                <a:latin typeface="Consolas" panose="020B0609020204030204" pitchFamily="49" charset="0"/>
              </a:rPr>
              <a:t>git add &lt;file&gt;</a:t>
            </a:r>
            <a:endParaRPr lang="zh-CN" altLang="en-US" cap="none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56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CA8E06F7-49F8-A25E-5525-B2DE78F8F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将文件从暂存区中移除并</a:t>
            </a:r>
            <a:r>
              <a:rPr lang="zh-CN" altLang="en-US" dirty="0">
                <a:solidFill>
                  <a:srgbClr val="FF0000"/>
                </a:solidFill>
              </a:rPr>
              <a:t>删除</a:t>
            </a:r>
            <a:r>
              <a:rPr lang="zh-CN" altLang="en-US" dirty="0">
                <a:solidFill>
                  <a:schemeClr val="tx1"/>
                </a:solidFill>
                <a:latin typeface="Consolas" panose="020B0609020204030204" pitchFamily="49" charset="0"/>
              </a:rPr>
              <a:t>。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加上 </a:t>
            </a:r>
            <a:r>
              <a:rPr lang="en-US" altLang="zh-CN" dirty="0">
                <a:latin typeface="Consolas" panose="020B0609020204030204" pitchFamily="49" charset="0"/>
              </a:rPr>
              <a:t>--cached </a:t>
            </a:r>
            <a:r>
              <a:rPr lang="zh-CN" altLang="en-US" dirty="0">
                <a:latin typeface="Consolas" panose="020B0609020204030204" pitchFamily="49" charset="0"/>
              </a:rPr>
              <a:t>参数后不会从文件系统中删除文件。</a:t>
            </a:r>
            <a:endParaRPr lang="en-US" altLang="zh-CN" dirty="0">
              <a:latin typeface="Consolas" panose="020B0609020204030204" pitchFamily="49" charset="0"/>
            </a:endParaRPr>
          </a:p>
          <a:p>
            <a:r>
              <a:rPr lang="zh-CN" altLang="en-US" dirty="0"/>
              <a:t>可以使用通配符，如 </a:t>
            </a:r>
            <a:r>
              <a:rPr lang="en-US" altLang="zh-CN" dirty="0"/>
              <a:t>.*? </a:t>
            </a:r>
            <a:r>
              <a:rPr lang="zh-CN" altLang="en-US" dirty="0"/>
              <a:t>等。</a:t>
            </a:r>
            <a:endParaRPr lang="en-US" altLang="zh-CN" dirty="0"/>
          </a:p>
          <a:p>
            <a:r>
              <a:rPr lang="zh-CN" altLang="en-US" dirty="0"/>
              <a:t>与直接删除文件的区别：</a:t>
            </a:r>
            <a:endParaRPr lang="en-US" altLang="zh-CN" dirty="0"/>
          </a:p>
          <a:p>
            <a:pPr lvl="1"/>
            <a:r>
              <a:rPr lang="zh-CN" altLang="en-US" dirty="0"/>
              <a:t>通过 </a:t>
            </a:r>
            <a:r>
              <a:rPr lang="en-US" altLang="zh-CN" dirty="0">
                <a:latin typeface="Consolas" panose="020B0609020204030204" pitchFamily="49" charset="0"/>
              </a:rPr>
              <a:t>git rm </a:t>
            </a:r>
            <a:r>
              <a:rPr lang="zh-CN" altLang="en-US" dirty="0"/>
              <a:t>删除文件的操作会被 </a:t>
            </a:r>
            <a:r>
              <a:rPr lang="en-US" altLang="zh-CN" dirty="0"/>
              <a:t>git </a:t>
            </a:r>
            <a:r>
              <a:rPr lang="zh-CN" altLang="en-US" dirty="0"/>
              <a:t>跟踪。</a:t>
            </a:r>
            <a:endParaRPr lang="en-US" altLang="zh-CN" dirty="0"/>
          </a:p>
          <a:p>
            <a:pPr lvl="1"/>
            <a:r>
              <a:rPr lang="en-US" altLang="zh-CN" dirty="0"/>
              <a:t>rm </a:t>
            </a:r>
            <a:r>
              <a:rPr lang="zh-CN" altLang="en-US" dirty="0"/>
              <a:t>一个已被删除的文件可以跟踪“删除文件”这一操作。</a:t>
            </a:r>
            <a:endParaRPr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C99DC38-0FD8-F6FB-B52B-FD7BFAE91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>
                <a:latin typeface="Consolas" panose="020B0609020204030204" pitchFamily="49" charset="0"/>
              </a:rPr>
              <a:t>git rm &lt;file&gt; [--cached]</a:t>
            </a:r>
            <a:endParaRPr lang="zh-CN" altLang="en-US" cap="none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18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81953E-30E5-4CF8-8D78-C22B394E7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</a:p>
          <a:p>
            <a:r>
              <a:rPr lang="en-US" altLang="zh-CN" dirty="0"/>
              <a:t>Local Git</a:t>
            </a:r>
          </a:p>
          <a:p>
            <a:r>
              <a:rPr lang="en-US" altLang="zh-CN" dirty="0"/>
              <a:t>Remote Git</a:t>
            </a:r>
          </a:p>
          <a:p>
            <a:r>
              <a:rPr lang="en-US" altLang="zh-CN" dirty="0"/>
              <a:t>Git with VS Code</a:t>
            </a:r>
          </a:p>
          <a:p>
            <a:r>
              <a:rPr lang="en-US" altLang="zh-CN" dirty="0"/>
              <a:t>Gitlab &amp; Github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C51048E-5D27-43CA-A101-0FA60698A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820137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EF0C7D25-1EB5-3651-E1F1-F79F7F74E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将暂存区内的修改提交</a:t>
            </a:r>
            <a:endParaRPr lang="en-US" altLang="zh-CN" dirty="0"/>
          </a:p>
          <a:p>
            <a:pPr lvl="1"/>
            <a:r>
              <a:rPr lang="zh-CN" altLang="en-US" dirty="0"/>
              <a:t>使用 </a:t>
            </a:r>
            <a:r>
              <a:rPr lang="en-US" altLang="zh-CN" dirty="0"/>
              <a:t>-m </a:t>
            </a:r>
            <a:r>
              <a:rPr lang="zh-CN" altLang="en-US" dirty="0"/>
              <a:t>参数可以添加 </a:t>
            </a:r>
            <a:r>
              <a:rPr lang="en-US" altLang="zh-CN" dirty="0"/>
              <a:t>commit message</a:t>
            </a:r>
            <a:r>
              <a:rPr lang="zh-CN" altLang="en-US" dirty="0"/>
              <a:t>，即提交信息。</a:t>
            </a:r>
            <a:endParaRPr lang="en-US" altLang="zh-CN" dirty="0"/>
          </a:p>
          <a:p>
            <a:pPr lvl="1"/>
            <a:r>
              <a:rPr lang="zh-CN" altLang="en-US" dirty="0"/>
              <a:t>不使用 </a:t>
            </a:r>
            <a:r>
              <a:rPr lang="en-US" altLang="zh-CN" dirty="0"/>
              <a:t>-m </a:t>
            </a:r>
            <a:r>
              <a:rPr lang="zh-CN" altLang="en-US" dirty="0"/>
              <a:t>参数时，</a:t>
            </a:r>
            <a:r>
              <a:rPr lang="en-US" altLang="zh-CN" dirty="0"/>
              <a:t>git </a:t>
            </a:r>
            <a:r>
              <a:rPr lang="zh-CN" altLang="en-US" dirty="0"/>
              <a:t>会打开默认编辑器让用户填写 </a:t>
            </a:r>
            <a:r>
              <a:rPr lang="en-US" altLang="zh-CN" dirty="0"/>
              <a:t>commit message</a:t>
            </a:r>
            <a:r>
              <a:rPr lang="zh-CN" altLang="en-US" dirty="0"/>
              <a:t>。</a:t>
            </a:r>
            <a:endParaRPr lang="en-US" altLang="zh-CN" dirty="0"/>
          </a:p>
          <a:p>
            <a:pPr lvl="1"/>
            <a:r>
              <a:rPr lang="en-US" altLang="zh-CN" dirty="0"/>
              <a:t>-m </a:t>
            </a:r>
            <a:r>
              <a:rPr lang="zh-CN" altLang="en-US" dirty="0"/>
              <a:t>是长参数 </a:t>
            </a:r>
            <a:r>
              <a:rPr lang="en-US" altLang="zh-CN" dirty="0"/>
              <a:t>--message </a:t>
            </a:r>
            <a:r>
              <a:rPr lang="zh-CN" altLang="en-US" dirty="0"/>
              <a:t>的缩写</a:t>
            </a:r>
            <a:endParaRPr lang="en-US" altLang="zh-CN" dirty="0"/>
          </a:p>
          <a:p>
            <a:r>
              <a:rPr lang="en-US" altLang="zh-CN" dirty="0"/>
              <a:t>-a </a:t>
            </a:r>
            <a:r>
              <a:rPr lang="zh-CN" altLang="en-US" dirty="0"/>
              <a:t>参数会在提交前将 </a:t>
            </a:r>
            <a:r>
              <a:rPr lang="zh-CN" altLang="en-US" dirty="0">
                <a:solidFill>
                  <a:srgbClr val="FF0000"/>
                </a:solidFill>
              </a:rPr>
              <a:t>被跟踪文件</a:t>
            </a:r>
            <a:r>
              <a:rPr lang="zh-CN" altLang="en-US" dirty="0"/>
              <a:t>的修改放入暂存区</a:t>
            </a:r>
            <a:endParaRPr lang="en-US" altLang="zh-CN" dirty="0"/>
          </a:p>
          <a:p>
            <a:pPr lvl="1"/>
            <a:r>
              <a:rPr lang="zh-CN" altLang="en-US" dirty="0"/>
              <a:t>即新文件不会因为 </a:t>
            </a:r>
            <a:r>
              <a:rPr lang="en-US" altLang="zh-CN" dirty="0"/>
              <a:t>–a </a:t>
            </a:r>
            <a:r>
              <a:rPr lang="zh-CN" altLang="en-US" dirty="0"/>
              <a:t>参数而被跟踪。</a:t>
            </a:r>
            <a:endParaRPr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7B82AA5-DEB1-D96B-1BF6-B9FA9D213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>
                <a:latin typeface="Consolas" panose="020B0609020204030204" pitchFamily="49" charset="0"/>
              </a:rPr>
              <a:t>git commit [-m &lt;message&gt;] [-a]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5919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544C4CDC-8853-7191-7081-71526768D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文件状态变化图</a:t>
            </a:r>
          </a:p>
        </p:txBody>
      </p:sp>
      <p:pic>
        <p:nvPicPr>
          <p:cNvPr id="4" name="Picture 2" descr="Git 下文件生命周期图。">
            <a:extLst>
              <a:ext uri="{FF2B5EF4-FFF2-40B4-BE49-F238E27FC236}">
                <a16:creationId xmlns:a16="http://schemas.microsoft.com/office/drawing/2014/main" id="{5C10123C-4226-63D5-A676-742C6A189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282" y="1608624"/>
            <a:ext cx="7620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809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4ADB667-25C5-06A7-B212-2EFB8294C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Git </a:t>
            </a:r>
            <a:r>
              <a:rPr lang="zh-CN" altLang="en-US" dirty="0"/>
              <a:t>中的指针</a:t>
            </a:r>
            <a:r>
              <a:rPr lang="zh-CN" altLang="en-US" dirty="0">
                <a:solidFill>
                  <a:srgbClr val="FF0000"/>
                </a:solidFill>
              </a:rPr>
              <a:t>几乎始终</a:t>
            </a:r>
            <a:r>
              <a:rPr lang="zh-CN" altLang="en-US" dirty="0"/>
              <a:t>指向某个 </a:t>
            </a:r>
            <a:r>
              <a:rPr lang="en-US" altLang="zh-CN" dirty="0"/>
              <a:t>commit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最常用的指针是 </a:t>
            </a:r>
            <a:r>
              <a:rPr lang="en-US" altLang="zh-CN" dirty="0">
                <a:solidFill>
                  <a:srgbClr val="FF0000"/>
                </a:solidFill>
              </a:rPr>
              <a:t>HEAD</a:t>
            </a:r>
            <a:r>
              <a:rPr lang="en-US" altLang="zh-CN" dirty="0"/>
              <a:t> </a:t>
            </a:r>
            <a:r>
              <a:rPr lang="zh-CN" altLang="en-US" dirty="0"/>
              <a:t>指针，它指向用户正在操作的状态。</a:t>
            </a:r>
            <a:endParaRPr lang="en-US" altLang="zh-CN" dirty="0"/>
          </a:p>
          <a:p>
            <a:r>
              <a:rPr lang="zh-CN" altLang="en-US" dirty="0"/>
              <a:t>例如进行 </a:t>
            </a:r>
            <a:r>
              <a:rPr lang="en-US" altLang="zh-CN" dirty="0"/>
              <a:t>commit </a:t>
            </a:r>
            <a:r>
              <a:rPr lang="zh-CN" altLang="en-US" dirty="0"/>
              <a:t>的时候流程为：</a:t>
            </a:r>
            <a:endParaRPr lang="en-US" altLang="zh-CN" dirty="0"/>
          </a:p>
          <a:p>
            <a:pPr lvl="1"/>
            <a:r>
              <a:rPr lang="zh-CN" altLang="en-US" dirty="0"/>
              <a:t>将暂存区中内容存入一个 新</a:t>
            </a:r>
            <a:r>
              <a:rPr lang="en-US" altLang="zh-CN" dirty="0"/>
              <a:t>commit</a:t>
            </a:r>
            <a:r>
              <a:rPr lang="zh-CN" altLang="en-US" dirty="0"/>
              <a:t>。</a:t>
            </a:r>
            <a:endParaRPr lang="en-US" altLang="zh-CN" dirty="0"/>
          </a:p>
          <a:p>
            <a:pPr lvl="1"/>
            <a:r>
              <a:rPr lang="zh-CN" altLang="en-US" dirty="0"/>
              <a:t>将 新</a:t>
            </a:r>
            <a:r>
              <a:rPr lang="en-US" altLang="zh-CN" dirty="0"/>
              <a:t>commit </a:t>
            </a:r>
            <a:r>
              <a:rPr lang="zh-CN" altLang="en-US" dirty="0"/>
              <a:t>的 父</a:t>
            </a:r>
            <a:r>
              <a:rPr lang="en-US" altLang="zh-CN" dirty="0"/>
              <a:t>commit </a:t>
            </a:r>
            <a:r>
              <a:rPr lang="zh-CN" altLang="en-US" dirty="0"/>
              <a:t>设置为 </a:t>
            </a:r>
            <a:r>
              <a:rPr lang="en-US" altLang="zh-CN" dirty="0"/>
              <a:t>HEAD </a:t>
            </a:r>
            <a:r>
              <a:rPr lang="zh-CN" altLang="en-US" dirty="0"/>
              <a:t>指针指向的 </a:t>
            </a:r>
            <a:r>
              <a:rPr lang="en-US" altLang="zh-CN" dirty="0"/>
              <a:t>commit</a:t>
            </a:r>
            <a:r>
              <a:rPr lang="zh-CN" altLang="en-US" dirty="0"/>
              <a:t>。</a:t>
            </a:r>
            <a:endParaRPr lang="en-US" altLang="zh-CN" dirty="0"/>
          </a:p>
          <a:p>
            <a:pPr lvl="1"/>
            <a:r>
              <a:rPr lang="zh-CN" altLang="en-US" dirty="0"/>
              <a:t>令 </a:t>
            </a:r>
            <a:r>
              <a:rPr lang="en-US" altLang="zh-CN" dirty="0"/>
              <a:t>HEAD </a:t>
            </a:r>
            <a:r>
              <a:rPr lang="zh-CN" altLang="en-US" dirty="0"/>
              <a:t>指针指向 新</a:t>
            </a:r>
            <a:r>
              <a:rPr lang="en-US" altLang="zh-CN" dirty="0"/>
              <a:t>commit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“几乎总是”的反例：刚创建仓库时不存在任何 </a:t>
            </a:r>
            <a:r>
              <a:rPr lang="en-US" altLang="zh-CN" dirty="0"/>
              <a:t>commit</a:t>
            </a:r>
            <a:r>
              <a:rPr lang="zh-CN" altLang="en-US" dirty="0"/>
              <a:t>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3C18BAF4-54BC-D4BB-66C7-E0EA11D59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/>
              <a:t>Git </a:t>
            </a:r>
            <a:r>
              <a:rPr lang="zh-CN" altLang="en-US" cap="none" dirty="0"/>
              <a:t>中的指针</a:t>
            </a:r>
          </a:p>
        </p:txBody>
      </p:sp>
    </p:spTree>
    <p:extLst>
      <p:ext uri="{BB962C8B-B14F-4D97-AF65-F5344CB8AC3E}">
        <p14:creationId xmlns:p14="http://schemas.microsoft.com/office/powerpoint/2010/main" val="29866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0A6BA0AE-50D8-E431-ECC3-70C8F11BF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377" y="2180498"/>
            <a:ext cx="10521387" cy="4084078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Git </a:t>
            </a:r>
            <a:r>
              <a:rPr lang="zh-CN" altLang="en-US" dirty="0"/>
              <a:t>中以 </a:t>
            </a:r>
            <a:r>
              <a:rPr lang="en-US" altLang="zh-CN" dirty="0"/>
              <a:t>branch </a:t>
            </a:r>
            <a:r>
              <a:rPr lang="zh-CN" altLang="en-US" dirty="0"/>
              <a:t>（分支）来组织不同版本的提交。</a:t>
            </a:r>
            <a:endParaRPr lang="en-US" altLang="zh-CN" dirty="0"/>
          </a:p>
          <a:p>
            <a:r>
              <a:rPr lang="zh-CN" altLang="en-US" dirty="0">
                <a:solidFill>
                  <a:srgbClr val="FF0000"/>
                </a:solidFill>
              </a:rPr>
              <a:t>通常</a:t>
            </a:r>
            <a:r>
              <a:rPr lang="en-US" altLang="zh-CN" dirty="0">
                <a:solidFill>
                  <a:schemeClr val="tx1"/>
                </a:solidFill>
              </a:rPr>
              <a:t>(*)</a:t>
            </a:r>
            <a:r>
              <a:rPr lang="zh-CN" altLang="en-US" dirty="0"/>
              <a:t> </a:t>
            </a:r>
            <a:r>
              <a:rPr lang="en-US" altLang="zh-CN" dirty="0"/>
              <a:t>HEAD </a:t>
            </a:r>
            <a:r>
              <a:rPr lang="zh-CN" altLang="en-US" dirty="0"/>
              <a:t>指针会与某个分支绑定</a:t>
            </a:r>
            <a:r>
              <a:rPr lang="en-US" altLang="zh-CN" dirty="0"/>
              <a:t>(**)</a:t>
            </a:r>
            <a:r>
              <a:rPr lang="zh-CN" altLang="en-US" dirty="0"/>
              <a:t>，绑定的分支被称作</a:t>
            </a:r>
            <a:r>
              <a:rPr lang="zh-CN" altLang="en-US" dirty="0">
                <a:solidFill>
                  <a:srgbClr val="FF0000"/>
                </a:solidFill>
              </a:rPr>
              <a:t>当前分支</a:t>
            </a:r>
            <a:endParaRPr lang="en-US" altLang="zh-CN" dirty="0"/>
          </a:p>
          <a:p>
            <a:r>
              <a:rPr lang="zh-CN" altLang="en-US" dirty="0"/>
              <a:t>此时 </a:t>
            </a:r>
            <a:r>
              <a:rPr lang="en-US" altLang="zh-CN" dirty="0"/>
              <a:t>commit </a:t>
            </a:r>
            <a:r>
              <a:rPr lang="zh-CN" altLang="en-US" dirty="0"/>
              <a:t>的流程会出现变化：</a:t>
            </a:r>
            <a:endParaRPr lang="en-US" altLang="zh-CN" dirty="0"/>
          </a:p>
          <a:p>
            <a:pPr lvl="1"/>
            <a:r>
              <a:rPr lang="zh-CN" altLang="en-US" dirty="0"/>
              <a:t>将暂存区中内容存入一个 新</a:t>
            </a:r>
            <a:r>
              <a:rPr lang="en-US" altLang="zh-CN" dirty="0"/>
              <a:t>commit</a:t>
            </a:r>
            <a:r>
              <a:rPr lang="zh-CN" altLang="en-US" dirty="0"/>
              <a:t>。</a:t>
            </a:r>
            <a:endParaRPr lang="en-US" altLang="zh-CN" dirty="0"/>
          </a:p>
          <a:p>
            <a:pPr lvl="1"/>
            <a:r>
              <a:rPr lang="zh-CN" altLang="en-US" dirty="0"/>
              <a:t>将 新</a:t>
            </a:r>
            <a:r>
              <a:rPr lang="en-US" altLang="zh-CN" dirty="0"/>
              <a:t>commit </a:t>
            </a:r>
            <a:r>
              <a:rPr lang="zh-CN" altLang="en-US" dirty="0"/>
              <a:t>的 父</a:t>
            </a:r>
            <a:r>
              <a:rPr lang="en-US" altLang="zh-CN" dirty="0"/>
              <a:t>commit </a:t>
            </a:r>
            <a:r>
              <a:rPr lang="zh-CN" altLang="en-US" dirty="0"/>
              <a:t>设置为 </a:t>
            </a:r>
            <a:r>
              <a:rPr lang="en-US" altLang="zh-CN" dirty="0"/>
              <a:t>HEAD </a:t>
            </a:r>
            <a:r>
              <a:rPr lang="zh-CN" altLang="en-US" dirty="0"/>
              <a:t>指针指向的 </a:t>
            </a:r>
            <a:r>
              <a:rPr lang="en-US" altLang="zh-CN" dirty="0"/>
              <a:t>commit</a:t>
            </a:r>
            <a:r>
              <a:rPr lang="zh-CN" altLang="en-US" dirty="0"/>
              <a:t>。</a:t>
            </a:r>
            <a:endParaRPr lang="en-US" altLang="zh-CN" dirty="0"/>
          </a:p>
          <a:p>
            <a:pPr lvl="1"/>
            <a:r>
              <a:rPr lang="zh-CN" altLang="en-US" dirty="0"/>
              <a:t>令 </a:t>
            </a:r>
            <a:r>
              <a:rPr lang="en-US" altLang="zh-CN" dirty="0"/>
              <a:t>HEAD </a:t>
            </a:r>
            <a:r>
              <a:rPr lang="zh-CN" altLang="en-US" dirty="0"/>
              <a:t>指针指向 新</a:t>
            </a:r>
            <a:r>
              <a:rPr lang="en-US" altLang="zh-CN" dirty="0"/>
              <a:t>commit</a:t>
            </a:r>
            <a:r>
              <a:rPr lang="zh-CN" altLang="en-US" dirty="0"/>
              <a:t>。</a:t>
            </a:r>
            <a:endParaRPr lang="en-US" altLang="zh-CN" dirty="0"/>
          </a:p>
          <a:p>
            <a:pPr lvl="1"/>
            <a:r>
              <a:rPr lang="zh-CN" altLang="en-US" u="sng" dirty="0"/>
              <a:t>令与 </a:t>
            </a:r>
            <a:r>
              <a:rPr lang="en-US" altLang="zh-CN" u="sng" dirty="0"/>
              <a:t>HEAD </a:t>
            </a:r>
            <a:r>
              <a:rPr lang="zh-CN" altLang="en-US" u="sng" dirty="0"/>
              <a:t>绑定的分支指针指向 新</a:t>
            </a:r>
            <a:r>
              <a:rPr lang="en-US" altLang="zh-CN" u="sng" dirty="0"/>
              <a:t>commit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en-US" altLang="zh-CN" dirty="0"/>
              <a:t>(*) HEAD </a:t>
            </a:r>
            <a:r>
              <a:rPr lang="zh-CN" altLang="en-US" dirty="0"/>
              <a:t>指针不绑定分支时，被称作 分离</a:t>
            </a:r>
            <a:r>
              <a:rPr lang="en-US" altLang="zh-CN" dirty="0"/>
              <a:t>HEAD </a:t>
            </a:r>
            <a:r>
              <a:rPr lang="zh-CN" altLang="en-US" dirty="0"/>
              <a:t>模式。</a:t>
            </a:r>
            <a:endParaRPr lang="en-US" altLang="zh-CN" dirty="0"/>
          </a:p>
          <a:p>
            <a:r>
              <a:rPr lang="en-US" altLang="zh-CN" dirty="0"/>
              <a:t>(**) </a:t>
            </a:r>
            <a:r>
              <a:rPr lang="zh-CN" altLang="en-US" dirty="0"/>
              <a:t>实际上 </a:t>
            </a:r>
            <a:r>
              <a:rPr lang="en-US" altLang="zh-CN" dirty="0"/>
              <a:t>HEAD </a:t>
            </a:r>
            <a:r>
              <a:rPr lang="zh-CN" altLang="en-US" dirty="0"/>
              <a:t>成为当前分支的引用。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D3C696D-D693-3951-D837-F7637C2AB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分支</a:t>
            </a:r>
          </a:p>
        </p:txBody>
      </p:sp>
    </p:spTree>
    <p:extLst>
      <p:ext uri="{BB962C8B-B14F-4D97-AF65-F5344CB8AC3E}">
        <p14:creationId xmlns:p14="http://schemas.microsoft.com/office/powerpoint/2010/main" val="63550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53E95FC-A249-A7F3-49EE-EE93D3BA4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最主要的操作分支的指令是 </a:t>
            </a:r>
            <a:r>
              <a:rPr lang="en-US" altLang="zh-CN" dirty="0">
                <a:latin typeface="Consolas" panose="020B0609020204030204" pitchFamily="49" charset="0"/>
              </a:rPr>
              <a:t>git branch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en-US" altLang="zh-CN" dirty="0">
                <a:latin typeface="Consolas" panose="020B0609020204030204" pitchFamily="49" charset="0"/>
              </a:rPr>
              <a:t>git branch</a:t>
            </a:r>
            <a:r>
              <a:rPr lang="zh-CN" altLang="en-US" dirty="0"/>
              <a:t>：列举本地分支。</a:t>
            </a:r>
            <a:endParaRPr lang="en-US" altLang="zh-CN" dirty="0"/>
          </a:p>
          <a:p>
            <a:r>
              <a:rPr lang="en-US" altLang="zh-CN" dirty="0">
                <a:latin typeface="Consolas" panose="020B0609020204030204" pitchFamily="49" charset="0"/>
              </a:rPr>
              <a:t>git branch &lt;name&gt;</a:t>
            </a:r>
            <a:r>
              <a:rPr lang="zh-CN" altLang="en-US" dirty="0"/>
              <a:t>：创建名为 </a:t>
            </a:r>
            <a:r>
              <a:rPr lang="en-US" altLang="zh-CN" dirty="0"/>
              <a:t>&lt;name&gt; </a:t>
            </a:r>
            <a:r>
              <a:rPr lang="zh-CN" altLang="en-US" dirty="0"/>
              <a:t>的分支，其指向当前 </a:t>
            </a:r>
            <a:r>
              <a:rPr lang="en-US" altLang="zh-CN" dirty="0"/>
              <a:t>commit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en-US" altLang="zh-CN" dirty="0">
                <a:latin typeface="Consolas" panose="020B0609020204030204" pitchFamily="49" charset="0"/>
              </a:rPr>
              <a:t>git branch -d &lt;name&gt;</a:t>
            </a:r>
            <a:r>
              <a:rPr lang="zh-CN" altLang="en-US" dirty="0"/>
              <a:t>：删除指定分支。</a:t>
            </a:r>
            <a:endParaRPr lang="en-US" altLang="zh-CN" dirty="0"/>
          </a:p>
          <a:p>
            <a:pPr lvl="1"/>
            <a:r>
              <a:rPr lang="zh-CN" altLang="en-US" dirty="0"/>
              <a:t>如果有 </a:t>
            </a:r>
            <a:r>
              <a:rPr lang="en-US" altLang="zh-CN" dirty="0"/>
              <a:t>commit </a:t>
            </a:r>
            <a:r>
              <a:rPr lang="zh-CN" altLang="en-US" dirty="0"/>
              <a:t>仅存在于被删除分支上，则会阻止删除。</a:t>
            </a:r>
            <a:endParaRPr lang="en-US" altLang="zh-CN" dirty="0"/>
          </a:p>
          <a:p>
            <a:r>
              <a:rPr lang="en-US" altLang="zh-CN" dirty="0">
                <a:latin typeface="Consolas" panose="020B0609020204030204" pitchFamily="49" charset="0"/>
              </a:rPr>
              <a:t>git branch -D &lt;name&gt;</a:t>
            </a:r>
            <a:r>
              <a:rPr lang="zh-CN" altLang="en-US" dirty="0"/>
              <a:t>：强制删除指定分支</a:t>
            </a:r>
            <a:endParaRPr lang="en-US" altLang="zh-CN" dirty="0"/>
          </a:p>
          <a:p>
            <a:r>
              <a:rPr lang="en-US" altLang="zh-CN" dirty="0">
                <a:latin typeface="Consolas" panose="020B0609020204030204" pitchFamily="49" charset="0"/>
              </a:rPr>
              <a:t>git branch –m &lt;name&gt;</a:t>
            </a:r>
            <a:r>
              <a:rPr lang="zh-CN" altLang="en-US" dirty="0"/>
              <a:t>：重命名当前分支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1D3A091-4713-8996-DE10-E778527BD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>
                <a:latin typeface="Consolas" panose="020B0609020204030204" pitchFamily="49" charset="0"/>
              </a:rPr>
              <a:t>git branch</a:t>
            </a:r>
            <a:endParaRPr lang="zh-CN" altLang="en-US" cap="none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898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A86C66EA-094F-0BD9-0980-B76298BDF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Consolas" panose="020B0609020204030204" pitchFamily="49" charset="0"/>
              </a:rPr>
              <a:t>git switch </a:t>
            </a:r>
            <a:r>
              <a:rPr lang="zh-CN" altLang="en-US" dirty="0"/>
              <a:t>指令被用于切换分支，即将 </a:t>
            </a:r>
            <a:r>
              <a:rPr lang="en-US" altLang="zh-CN" dirty="0"/>
              <a:t>HEAD </a:t>
            </a:r>
            <a:r>
              <a:rPr lang="zh-CN" altLang="en-US" dirty="0"/>
              <a:t>指针与分支的指针绑定。</a:t>
            </a:r>
            <a:endParaRPr lang="en-US" altLang="zh-CN" dirty="0"/>
          </a:p>
          <a:p>
            <a:r>
              <a:rPr lang="en-US" altLang="zh-CN" dirty="0">
                <a:latin typeface="Consolas" panose="020B0609020204030204" pitchFamily="49" charset="0"/>
              </a:rPr>
              <a:t>git switch &lt;name&gt;</a:t>
            </a:r>
            <a:r>
              <a:rPr lang="zh-CN" altLang="en-US" dirty="0"/>
              <a:t>：切换到指定分支上。</a:t>
            </a:r>
            <a:endParaRPr lang="en-US" altLang="zh-CN" dirty="0"/>
          </a:p>
          <a:p>
            <a:r>
              <a:rPr lang="en-US" altLang="zh-CN" dirty="0">
                <a:latin typeface="Consolas" panose="020B0609020204030204" pitchFamily="49" charset="0"/>
              </a:rPr>
              <a:t>git switch -c &lt;name&gt;</a:t>
            </a:r>
            <a:r>
              <a:rPr lang="zh-CN" altLang="en-US" dirty="0"/>
              <a:t>：创建名为 </a:t>
            </a:r>
            <a:r>
              <a:rPr lang="en-US" altLang="zh-CN" dirty="0"/>
              <a:t>name </a:t>
            </a:r>
            <a:r>
              <a:rPr lang="zh-CN" altLang="en-US" dirty="0"/>
              <a:t>的分支，并切换到该分支。</a:t>
            </a:r>
            <a:endParaRPr lang="en-US" altLang="zh-CN" dirty="0"/>
          </a:p>
          <a:p>
            <a:r>
              <a:rPr lang="en-US" altLang="zh-CN" dirty="0">
                <a:latin typeface="Consolas" panose="020B0609020204030204" pitchFamily="49" charset="0"/>
              </a:rPr>
              <a:t>git switch --detach &lt;commit id&gt;</a:t>
            </a:r>
            <a:r>
              <a:rPr lang="zh-CN" altLang="en-US" dirty="0"/>
              <a:t>：将 </a:t>
            </a:r>
            <a:r>
              <a:rPr lang="en-US" altLang="zh-CN" dirty="0"/>
              <a:t>HEAD </a:t>
            </a:r>
            <a:r>
              <a:rPr lang="zh-CN" altLang="en-US" dirty="0"/>
              <a:t>指向该 </a:t>
            </a:r>
            <a:r>
              <a:rPr lang="en-US" altLang="zh-CN" dirty="0"/>
              <a:t>commit</a:t>
            </a:r>
            <a:r>
              <a:rPr lang="zh-CN" altLang="en-US" dirty="0"/>
              <a:t>。</a:t>
            </a:r>
            <a:endParaRPr lang="en-US" altLang="zh-CN" dirty="0"/>
          </a:p>
          <a:p>
            <a:pPr lvl="1"/>
            <a:r>
              <a:rPr lang="zh-CN" altLang="en-US" dirty="0"/>
              <a:t>此指令会进入分离 </a:t>
            </a:r>
            <a:r>
              <a:rPr lang="en-US" altLang="zh-CN" dirty="0"/>
              <a:t>HEAD </a:t>
            </a:r>
            <a:r>
              <a:rPr lang="zh-CN" altLang="en-US" dirty="0"/>
              <a:t>模式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CC081AE-81B8-FC0E-301E-C64A004FF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>
                <a:latin typeface="Consolas" panose="020B0609020204030204" pitchFamily="49" charset="0"/>
              </a:rPr>
              <a:t>git switch</a:t>
            </a:r>
            <a:endParaRPr lang="zh-CN" altLang="en-US" cap="none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587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2FD75F0-C350-224A-F6B5-978CD1CDA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“将 </a:t>
            </a:r>
            <a:r>
              <a:rPr lang="en-US" altLang="zh-CN" dirty="0"/>
              <a:t>B </a:t>
            </a:r>
            <a:r>
              <a:rPr lang="zh-CN" altLang="en-US" dirty="0"/>
              <a:t>合并到 </a:t>
            </a:r>
            <a:r>
              <a:rPr lang="en-US" altLang="zh-CN" dirty="0"/>
              <a:t>A</a:t>
            </a:r>
            <a:r>
              <a:rPr lang="zh-CN" altLang="en-US" dirty="0"/>
              <a:t>”，即将 </a:t>
            </a:r>
            <a:r>
              <a:rPr lang="en-US" altLang="zh-CN" dirty="0"/>
              <a:t>B </a:t>
            </a:r>
            <a:r>
              <a:rPr lang="zh-CN" altLang="en-US" dirty="0"/>
              <a:t>有但 </a:t>
            </a:r>
            <a:r>
              <a:rPr lang="en-US" altLang="zh-CN" dirty="0"/>
              <a:t>A </a:t>
            </a:r>
            <a:r>
              <a:rPr lang="zh-CN" altLang="en-US" dirty="0"/>
              <a:t>没有的修改在 </a:t>
            </a:r>
            <a:r>
              <a:rPr lang="en-US" altLang="zh-CN" dirty="0"/>
              <a:t>A </a:t>
            </a:r>
            <a:r>
              <a:rPr lang="zh-CN" altLang="en-US" dirty="0"/>
              <a:t>之后重做一遍。</a:t>
            </a:r>
            <a:endParaRPr lang="en-US" altLang="zh-CN" dirty="0"/>
          </a:p>
          <a:p>
            <a:r>
              <a:rPr lang="zh-CN" altLang="en-US" dirty="0"/>
              <a:t>分支合并有两种方式 </a:t>
            </a:r>
            <a:r>
              <a:rPr lang="en-US" altLang="zh-CN" dirty="0"/>
              <a:t>merge </a:t>
            </a:r>
            <a:r>
              <a:rPr lang="zh-CN" altLang="en-US" dirty="0"/>
              <a:t>和 </a:t>
            </a:r>
            <a:r>
              <a:rPr lang="en-US" altLang="zh-CN" dirty="0"/>
              <a:t>rebase</a:t>
            </a:r>
            <a:r>
              <a:rPr lang="zh-CN" altLang="en-US" dirty="0"/>
              <a:t>，但合并后的最终版本是相同的。</a:t>
            </a:r>
            <a:endParaRPr lang="en-US" altLang="zh-CN" dirty="0"/>
          </a:p>
          <a:p>
            <a:r>
              <a:rPr lang="en-US" altLang="zh-CN" dirty="0"/>
              <a:t>merge</a:t>
            </a:r>
            <a:r>
              <a:rPr lang="zh-CN" altLang="en-US" dirty="0"/>
              <a:t> 会将重做的所有修改合并为一个新的 </a:t>
            </a:r>
            <a:r>
              <a:rPr lang="en-US" altLang="zh-CN" dirty="0"/>
              <a:t>commit</a:t>
            </a:r>
            <a:r>
              <a:rPr lang="zh-CN" altLang="en-US" dirty="0"/>
              <a:t> 追加在当前分支后。</a:t>
            </a:r>
            <a:endParaRPr lang="en-US" altLang="zh-CN" dirty="0"/>
          </a:p>
          <a:p>
            <a:r>
              <a:rPr lang="en-US" altLang="zh-CN" dirty="0"/>
              <a:t>rebase </a:t>
            </a:r>
            <a:r>
              <a:rPr lang="zh-CN" altLang="en-US" dirty="0"/>
              <a:t>会将重做的所有 </a:t>
            </a:r>
            <a:r>
              <a:rPr lang="en-US" altLang="zh-CN" dirty="0"/>
              <a:t>commit </a:t>
            </a:r>
            <a:r>
              <a:rPr lang="zh-CN" altLang="en-US" dirty="0"/>
              <a:t>接在当前分支后面。</a:t>
            </a:r>
            <a:endParaRPr lang="en-US" altLang="zh-CN" dirty="0"/>
          </a:p>
          <a:p>
            <a:r>
              <a:rPr lang="zh-CN" altLang="en-US" dirty="0"/>
              <a:t>特别的，如果目标分支时源分支的上游，则会触发 </a:t>
            </a:r>
            <a:r>
              <a:rPr lang="en-US" altLang="zh-CN" dirty="0"/>
              <a:t>fast-forward</a:t>
            </a:r>
            <a:r>
              <a:rPr lang="zh-CN" altLang="en-US" dirty="0"/>
              <a:t>。</a:t>
            </a:r>
            <a:endParaRPr lang="en-US" altLang="zh-CN" dirty="0"/>
          </a:p>
          <a:p>
            <a:pPr lvl="1"/>
            <a:r>
              <a:rPr lang="zh-CN" altLang="en-US" dirty="0"/>
              <a:t>触发 </a:t>
            </a:r>
            <a:r>
              <a:rPr lang="en-US" altLang="zh-CN" dirty="0"/>
              <a:t>fast-forward </a:t>
            </a:r>
            <a:r>
              <a:rPr lang="zh-CN" altLang="en-US" dirty="0"/>
              <a:t>时，不会创建新 </a:t>
            </a:r>
            <a:r>
              <a:rPr lang="en-US" altLang="zh-CN" dirty="0"/>
              <a:t>commit</a:t>
            </a:r>
            <a:r>
              <a:rPr lang="zh-CN" altLang="en-US" dirty="0"/>
              <a:t>，而是移动目标分支指针到源分支处。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B659355-A75E-E27D-1B5C-AD93EA761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cap="none" dirty="0"/>
              <a:t>分支合并</a:t>
            </a:r>
          </a:p>
        </p:txBody>
      </p:sp>
    </p:spTree>
    <p:extLst>
      <p:ext uri="{BB962C8B-B14F-4D97-AF65-F5344CB8AC3E}">
        <p14:creationId xmlns:p14="http://schemas.microsoft.com/office/powerpoint/2010/main" val="287839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52CD6D4C-099F-132A-49ED-B9F514E61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Consolas" panose="020B0609020204030204" pitchFamily="49" charset="0"/>
              </a:rPr>
              <a:t>git merge &lt;branch&gt;</a:t>
            </a:r>
            <a:r>
              <a:rPr lang="zh-CN" altLang="en-US" dirty="0"/>
              <a:t>：会将指定分支合并到当前分支：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59DE2D6-D7F3-F31C-3F0F-D9D1312F5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>
                <a:latin typeface="Consolas" panose="020B0609020204030204" pitchFamily="49" charset="0"/>
              </a:rPr>
              <a:t>git merge</a:t>
            </a:r>
            <a:endParaRPr lang="zh-CN" altLang="en-US" cap="none" dirty="0">
              <a:latin typeface="Consolas" panose="020B0609020204030204" pitchFamily="49" charset="0"/>
            </a:endParaRPr>
          </a:p>
        </p:txBody>
      </p:sp>
      <p:pic>
        <p:nvPicPr>
          <p:cNvPr id="4098" name="Picture 2" descr="一次典型合并中所用到的三个快照。">
            <a:extLst>
              <a:ext uri="{FF2B5EF4-FFF2-40B4-BE49-F238E27FC236}">
                <a16:creationId xmlns:a16="http://schemas.microsoft.com/office/drawing/2014/main" id="{CAFA6C56-84D0-5CE0-0C5B-938ECE5AA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94" y="1965618"/>
            <a:ext cx="76200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一个合并提交。">
            <a:extLst>
              <a:ext uri="{FF2B5EF4-FFF2-40B4-BE49-F238E27FC236}">
                <a16:creationId xmlns:a16="http://schemas.microsoft.com/office/drawing/2014/main" id="{76ACCDC1-E75B-887D-AB21-FD023D2CC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57" y="2088758"/>
            <a:ext cx="8563909" cy="338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00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4238190-31CC-203A-774E-772AEB84D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Consolas" panose="020B0609020204030204" pitchFamily="49" charset="0"/>
              </a:rPr>
              <a:t>git rebase &lt;branch&gt;</a:t>
            </a:r>
            <a:r>
              <a:rPr lang="zh-CN" altLang="en-US" dirty="0"/>
              <a:t>：将当前分支 </a:t>
            </a:r>
            <a:r>
              <a:rPr lang="en-US" altLang="zh-CN" dirty="0"/>
              <a:t>rebase </a:t>
            </a:r>
            <a:r>
              <a:rPr lang="zh-CN" altLang="en-US" dirty="0"/>
              <a:t>到目标分支上。</a:t>
            </a:r>
            <a:endParaRPr lang="en-US" altLang="zh-CN" dirty="0"/>
          </a:p>
          <a:p>
            <a:r>
              <a:rPr lang="en-US" altLang="zh-CN" dirty="0"/>
              <a:t>rebase </a:t>
            </a:r>
            <a:r>
              <a:rPr lang="zh-CN" altLang="en-US" dirty="0"/>
              <a:t>翻译过来是变基。</a:t>
            </a:r>
            <a:endParaRPr lang="en-US" altLang="zh-CN" dirty="0"/>
          </a:p>
          <a:p>
            <a:r>
              <a:rPr lang="zh-CN" altLang="en-US" dirty="0"/>
              <a:t>将 “</a:t>
            </a:r>
            <a:r>
              <a:rPr lang="en-US" altLang="zh-CN" dirty="0"/>
              <a:t>A </a:t>
            </a:r>
            <a:r>
              <a:rPr lang="zh-CN" altLang="en-US" dirty="0"/>
              <a:t>变基到 </a:t>
            </a:r>
            <a:r>
              <a:rPr lang="en-US" altLang="zh-CN" dirty="0"/>
              <a:t>B </a:t>
            </a:r>
            <a:r>
              <a:rPr lang="zh-CN" altLang="en-US" dirty="0"/>
              <a:t>上”的含义是“让 </a:t>
            </a:r>
            <a:r>
              <a:rPr lang="en-US" altLang="zh-CN" dirty="0"/>
              <a:t>B </a:t>
            </a:r>
            <a:r>
              <a:rPr lang="zh-CN" altLang="en-US" dirty="0"/>
              <a:t>看起来是基于 </a:t>
            </a:r>
            <a:r>
              <a:rPr lang="en-US" altLang="zh-CN" dirty="0"/>
              <a:t>A </a:t>
            </a:r>
            <a:r>
              <a:rPr lang="zh-CN" altLang="en-US" dirty="0"/>
              <a:t>进行操作的”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3F02D57-95C7-BD26-2978-AF9398FD2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>
                <a:latin typeface="Consolas" panose="020B0609020204030204" pitchFamily="49" charset="0"/>
              </a:rPr>
              <a:t>git rebase</a:t>
            </a:r>
            <a:endParaRPr lang="zh-CN" altLang="en-US" cap="none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0252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6797D520-BDBF-ABF8-8BC2-90F0F8BE0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此时再将 </a:t>
            </a:r>
            <a:r>
              <a:rPr lang="en-US" altLang="zh-CN" dirty="0"/>
              <a:t>experiment </a:t>
            </a:r>
            <a:r>
              <a:rPr lang="zh-CN" altLang="en-US" dirty="0"/>
              <a:t>合并入主分支就很轻松了。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9D9D216-074C-07B3-CC33-389D70379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/>
              <a:t>Rebase</a:t>
            </a:r>
            <a:r>
              <a:rPr lang="en-US" altLang="zh-CN" dirty="0"/>
              <a:t> </a:t>
            </a:r>
            <a:r>
              <a:rPr lang="zh-CN" altLang="en-US" dirty="0"/>
              <a:t>图例</a:t>
            </a:r>
          </a:p>
        </p:txBody>
      </p:sp>
      <p:pic>
        <p:nvPicPr>
          <p:cNvPr id="5122" name="Picture 2" descr="分叉的提交历史。">
            <a:extLst>
              <a:ext uri="{FF2B5EF4-FFF2-40B4-BE49-F238E27FC236}">
                <a16:creationId xmlns:a16="http://schemas.microsoft.com/office/drawing/2014/main" id="{CACC5371-FF4B-348B-C326-11DFB581D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099" y="1773213"/>
            <a:ext cx="7620000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将 `C4` 中的修改变基到 `C3` 上。">
            <a:extLst>
              <a:ext uri="{FF2B5EF4-FFF2-40B4-BE49-F238E27FC236}">
                <a16:creationId xmlns:a16="http://schemas.microsoft.com/office/drawing/2014/main" id="{094342B2-7B53-BBE3-1233-6189EFF06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511" y="2663106"/>
            <a:ext cx="9395965" cy="271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`master` 分支的快进合并。">
            <a:extLst>
              <a:ext uri="{FF2B5EF4-FFF2-40B4-BE49-F238E27FC236}">
                <a16:creationId xmlns:a16="http://schemas.microsoft.com/office/drawing/2014/main" id="{C41AEC12-7D56-9D19-12AB-15173DF0A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511" y="2743334"/>
            <a:ext cx="8878702" cy="255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44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FC71F49C-056F-D580-249F-879E514F2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3169" y="2028083"/>
            <a:ext cx="10265664" cy="1376851"/>
          </a:xfrm>
        </p:spPr>
        <p:txBody>
          <a:bodyPr anchor="ctr">
            <a:normAutofit/>
          </a:bodyPr>
          <a:lstStyle/>
          <a:p>
            <a:r>
              <a:rPr lang="en-US" altLang="zh-CN" cap="none" dirty="0"/>
              <a:t>Introduction</a:t>
            </a:r>
            <a:endParaRPr lang="zh-CN" altLang="en-US" cap="none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E4143F6-A3D1-2ABF-3196-3FD5C2024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169" y="3830629"/>
            <a:ext cx="10265664" cy="1340999"/>
          </a:xfrm>
        </p:spPr>
        <p:txBody>
          <a:bodyPr/>
          <a:lstStyle/>
          <a:p>
            <a:r>
              <a:rPr lang="zh-CN" altLang="en-US" dirty="0"/>
              <a:t>什么是</a:t>
            </a:r>
            <a:r>
              <a:rPr lang="zh-CN" altLang="en-US" cap="none" dirty="0"/>
              <a:t> </a:t>
            </a:r>
            <a:r>
              <a:rPr lang="en-US" altLang="zh-CN" cap="none" dirty="0"/>
              <a:t>Git </a:t>
            </a:r>
            <a:r>
              <a:rPr lang="zh-CN" altLang="en-US" dirty="0"/>
              <a:t>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85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DC1947BE-50B1-6B6B-7475-3C35A87BC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无论是 </a:t>
            </a:r>
            <a:r>
              <a:rPr lang="en-US" altLang="zh-CN" dirty="0"/>
              <a:t>merge </a:t>
            </a:r>
            <a:r>
              <a:rPr lang="zh-CN" altLang="en-US" dirty="0"/>
              <a:t>还是 </a:t>
            </a:r>
            <a:r>
              <a:rPr lang="en-US" altLang="zh-CN" dirty="0"/>
              <a:t>rebase </a:t>
            </a:r>
            <a:r>
              <a:rPr lang="zh-CN" altLang="en-US" dirty="0"/>
              <a:t>都涉及 重做修改 这一步骤。</a:t>
            </a:r>
            <a:endParaRPr lang="en-US" altLang="zh-CN" dirty="0"/>
          </a:p>
          <a:p>
            <a:r>
              <a:rPr lang="zh-CN" altLang="en-US" dirty="0"/>
              <a:t>如果源分支和目标分支对同一文件的同一部分进行了修改，则会出现合并冲突</a:t>
            </a:r>
            <a:r>
              <a:rPr lang="en-US" altLang="zh-CN" dirty="0"/>
              <a:t>——Git </a:t>
            </a:r>
            <a:r>
              <a:rPr lang="zh-CN" altLang="en-US" dirty="0"/>
              <a:t>不知道应该应用哪个分支的修改。</a:t>
            </a:r>
            <a:endParaRPr lang="en-US" altLang="zh-CN" dirty="0"/>
          </a:p>
          <a:p>
            <a:r>
              <a:rPr lang="zh-CN" altLang="en-US" dirty="0"/>
              <a:t>处理冲突的办法也很简单：</a:t>
            </a:r>
            <a:endParaRPr lang="en-US" altLang="zh-CN" dirty="0"/>
          </a:p>
          <a:p>
            <a:pPr lvl="1"/>
            <a:r>
              <a:rPr lang="zh-CN" altLang="en-US" dirty="0"/>
              <a:t>使用 </a:t>
            </a:r>
            <a:r>
              <a:rPr lang="en-US" altLang="zh-CN" dirty="0">
                <a:latin typeface="Consolas" panose="020B0609020204030204" pitchFamily="49" charset="0"/>
              </a:rPr>
              <a:t>git status</a:t>
            </a:r>
            <a:r>
              <a:rPr lang="zh-CN" altLang="en-US" dirty="0"/>
              <a:t>，找到所有标注为 </a:t>
            </a:r>
            <a:r>
              <a:rPr lang="en-US" altLang="zh-CN" dirty="0"/>
              <a:t>unmerged </a:t>
            </a:r>
            <a:r>
              <a:rPr lang="zh-CN" altLang="en-US" dirty="0"/>
              <a:t>的文件。</a:t>
            </a:r>
            <a:endParaRPr lang="en-US" altLang="zh-CN" dirty="0"/>
          </a:p>
          <a:p>
            <a:pPr lvl="1"/>
            <a:r>
              <a:rPr lang="zh-CN" altLang="en-US" dirty="0"/>
              <a:t>修改冲突文件的对应部分，</a:t>
            </a:r>
            <a:r>
              <a:rPr lang="en-US" altLang="zh-CN" dirty="0"/>
              <a:t>git </a:t>
            </a:r>
            <a:r>
              <a:rPr lang="zh-CN" altLang="en-US" dirty="0"/>
              <a:t>会在文件内容中标注出冲突位置，直接编辑即可。</a:t>
            </a:r>
            <a:endParaRPr lang="en-US" altLang="zh-CN" dirty="0"/>
          </a:p>
          <a:p>
            <a:pPr lvl="1"/>
            <a:r>
              <a:rPr lang="zh-CN" altLang="en-US" dirty="0"/>
              <a:t>处理完全部冲突后 ，用 </a:t>
            </a:r>
            <a:r>
              <a:rPr lang="en-US" altLang="zh-CN" dirty="0">
                <a:latin typeface="Consolas" panose="020B0609020204030204" pitchFamily="49" charset="0"/>
              </a:rPr>
              <a:t>git add . </a:t>
            </a:r>
            <a:r>
              <a:rPr lang="zh-CN" altLang="en-US" dirty="0"/>
              <a:t>将修改其放入暂存区。</a:t>
            </a:r>
            <a:endParaRPr lang="en-US" altLang="zh-CN" dirty="0"/>
          </a:p>
          <a:p>
            <a:pPr lvl="1"/>
            <a:r>
              <a:rPr lang="zh-CN" altLang="en-US" dirty="0"/>
              <a:t>使用 </a:t>
            </a:r>
            <a:r>
              <a:rPr lang="en-US" altLang="zh-CN" dirty="0">
                <a:latin typeface="Consolas" panose="020B0609020204030204" pitchFamily="49" charset="0"/>
              </a:rPr>
              <a:t>git merge --continue </a:t>
            </a:r>
            <a:r>
              <a:rPr lang="zh-CN" altLang="en-US" dirty="0"/>
              <a:t>或者 </a:t>
            </a:r>
            <a:r>
              <a:rPr lang="en-US" altLang="zh-CN" dirty="0">
                <a:latin typeface="Consolas" panose="020B0609020204030204" pitchFamily="49" charset="0"/>
              </a:rPr>
              <a:t>git rebase --continue </a:t>
            </a:r>
            <a:r>
              <a:rPr lang="zh-CN" altLang="en-US" dirty="0"/>
              <a:t>继续。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76EDF24-AF7A-131A-2A63-D73FE33C1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冲突处理</a:t>
            </a:r>
          </a:p>
        </p:txBody>
      </p:sp>
    </p:spTree>
    <p:extLst>
      <p:ext uri="{BB962C8B-B14F-4D97-AF65-F5344CB8AC3E}">
        <p14:creationId xmlns:p14="http://schemas.microsoft.com/office/powerpoint/2010/main" val="4797377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0A76858-6EA1-AE5F-D23B-BFF476B3B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377" y="2180498"/>
            <a:ext cx="10521387" cy="4084078"/>
          </a:xfrm>
        </p:spPr>
        <p:txBody>
          <a:bodyPr/>
          <a:lstStyle/>
          <a:p>
            <a:r>
              <a:rPr lang="en-US" altLang="zh-CN" dirty="0"/>
              <a:t>Merge </a:t>
            </a:r>
            <a:r>
              <a:rPr lang="zh-CN" altLang="en-US" dirty="0"/>
              <a:t>的好处：</a:t>
            </a:r>
            <a:endParaRPr lang="en-US" altLang="zh-CN" dirty="0"/>
          </a:p>
          <a:p>
            <a:pPr lvl="1"/>
            <a:r>
              <a:rPr lang="zh-CN" altLang="en-US" dirty="0"/>
              <a:t>保持历史完整性：保留了所有分支的完整历史以及合并点。</a:t>
            </a:r>
            <a:endParaRPr lang="en-US" altLang="zh-CN" dirty="0"/>
          </a:p>
          <a:p>
            <a:pPr lvl="1"/>
            <a:r>
              <a:rPr lang="zh-CN" altLang="en-US" dirty="0"/>
              <a:t>避免重写分支历史：每一个分支已有的修改历史都不会发生改变。</a:t>
            </a:r>
            <a:endParaRPr lang="en-US" altLang="zh-CN" dirty="0"/>
          </a:p>
          <a:p>
            <a:pPr lvl="1"/>
            <a:r>
              <a:rPr lang="zh-CN" altLang="en-US" dirty="0"/>
              <a:t>冲突处理少：只需要处理一次冲突，</a:t>
            </a:r>
            <a:r>
              <a:rPr lang="en-US" altLang="zh-CN" dirty="0"/>
              <a:t>rebase </a:t>
            </a:r>
            <a:r>
              <a:rPr lang="zh-CN" altLang="en-US" dirty="0"/>
              <a:t>的每个 </a:t>
            </a:r>
            <a:r>
              <a:rPr lang="en-US" altLang="zh-CN" dirty="0"/>
              <a:t>commit </a:t>
            </a:r>
            <a:r>
              <a:rPr lang="zh-CN" altLang="en-US" dirty="0"/>
              <a:t>都需要重新处理冲突。</a:t>
            </a:r>
            <a:endParaRPr lang="en-US" altLang="zh-CN" dirty="0"/>
          </a:p>
          <a:p>
            <a:r>
              <a:rPr lang="en-US" altLang="zh-CN" dirty="0"/>
              <a:t>Rebase </a:t>
            </a:r>
            <a:r>
              <a:rPr lang="zh-CN" altLang="en-US" dirty="0"/>
              <a:t>的好处：</a:t>
            </a:r>
            <a:endParaRPr lang="en-US" altLang="zh-CN" dirty="0"/>
          </a:p>
          <a:p>
            <a:pPr lvl="1"/>
            <a:r>
              <a:rPr lang="zh-CN" altLang="en-US" dirty="0"/>
              <a:t>保持线性历史：溯源项目修改时不需要跳转分支，并更加简洁直观。</a:t>
            </a:r>
            <a:endParaRPr lang="en-US" altLang="zh-CN" dirty="0"/>
          </a:p>
          <a:p>
            <a:pPr lvl="1"/>
            <a:r>
              <a:rPr lang="zh-CN" altLang="en-US" dirty="0"/>
              <a:t>保证合并是 </a:t>
            </a:r>
            <a:r>
              <a:rPr lang="en-US" altLang="zh-CN" dirty="0"/>
              <a:t>fast-forward</a:t>
            </a:r>
            <a:r>
              <a:rPr lang="zh-CN" altLang="en-US" dirty="0"/>
              <a:t>：保证合并后 </a:t>
            </a:r>
            <a:r>
              <a:rPr lang="en-US" altLang="zh-CN" dirty="0"/>
              <a:t>commit id </a:t>
            </a:r>
            <a:r>
              <a:rPr lang="zh-CN" altLang="en-US" dirty="0"/>
              <a:t>与</a:t>
            </a:r>
            <a:r>
              <a:rPr lang="en-US" altLang="zh-CN" dirty="0"/>
              <a:t> commit </a:t>
            </a:r>
            <a:r>
              <a:rPr lang="zh-CN" altLang="en-US" dirty="0"/>
              <a:t>签名等其他信息不变。</a:t>
            </a:r>
            <a:endParaRPr lang="en-US" altLang="zh-CN" dirty="0"/>
          </a:p>
          <a:p>
            <a:pPr lvl="1"/>
            <a:r>
              <a:rPr lang="zh-CN" altLang="en-US" dirty="0"/>
              <a:t>减少冲突：定期将当前分支向目标分支 </a:t>
            </a:r>
            <a:r>
              <a:rPr lang="en-US" altLang="zh-CN" dirty="0"/>
              <a:t>rebase </a:t>
            </a:r>
            <a:r>
              <a:rPr lang="zh-CN" altLang="en-US" dirty="0"/>
              <a:t>能减少冲突处理的工作量。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6E75B72-750A-27F8-3533-7C1ECC46C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/>
              <a:t>Merge </a:t>
            </a:r>
            <a:r>
              <a:rPr lang="zh-CN" altLang="en-US" cap="none" dirty="0"/>
              <a:t>与 </a:t>
            </a:r>
            <a:r>
              <a:rPr lang="en-US" altLang="zh-CN" cap="none" dirty="0"/>
              <a:t>Rebase </a:t>
            </a:r>
            <a:r>
              <a:rPr lang="zh-CN" altLang="en-US" cap="none" dirty="0"/>
              <a:t>的简单讨论</a:t>
            </a:r>
          </a:p>
        </p:txBody>
      </p:sp>
    </p:spTree>
    <p:extLst>
      <p:ext uri="{BB962C8B-B14F-4D97-AF65-F5344CB8AC3E}">
        <p14:creationId xmlns:p14="http://schemas.microsoft.com/office/powerpoint/2010/main" val="30273207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CB45C38-5EB8-40A0-5132-91C5B4DB0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Consolas" panose="020B0609020204030204" pitchFamily="49" charset="0"/>
              </a:rPr>
              <a:t>git log</a:t>
            </a:r>
          </a:p>
          <a:p>
            <a:r>
              <a:rPr lang="en-US" altLang="zh-CN" dirty="0">
                <a:latin typeface="Consolas" panose="020B0609020204030204" pitchFamily="49" charset="0"/>
              </a:rPr>
              <a:t>git show</a:t>
            </a:r>
          </a:p>
          <a:p>
            <a:r>
              <a:rPr lang="en-US" altLang="zh-CN" dirty="0">
                <a:latin typeface="Consolas" panose="020B0609020204030204" pitchFamily="49" charset="0"/>
              </a:rPr>
              <a:t>git status</a:t>
            </a:r>
          </a:p>
          <a:p>
            <a:r>
              <a:rPr lang="en-US" altLang="zh-CN" dirty="0">
                <a:latin typeface="Consolas" panose="020B0609020204030204" pitchFamily="49" charset="0"/>
              </a:rPr>
              <a:t>git reset</a:t>
            </a:r>
          </a:p>
          <a:p>
            <a:r>
              <a:rPr lang="en-US" altLang="zh-CN" dirty="0">
                <a:latin typeface="Consolas" panose="020B0609020204030204" pitchFamily="49" charset="0"/>
              </a:rPr>
              <a:t>git restore</a:t>
            </a:r>
          </a:p>
          <a:p>
            <a:r>
              <a:rPr lang="en-US" altLang="zh-CN" dirty="0">
                <a:latin typeface="Consolas" panose="020B0609020204030204" pitchFamily="49" charset="0"/>
              </a:rPr>
              <a:t>git checkout</a:t>
            </a:r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BB4B284-8AE3-26FA-47CB-592AA835D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其他常用指令</a:t>
            </a:r>
          </a:p>
        </p:txBody>
      </p:sp>
    </p:spTree>
    <p:extLst>
      <p:ext uri="{BB962C8B-B14F-4D97-AF65-F5344CB8AC3E}">
        <p14:creationId xmlns:p14="http://schemas.microsoft.com/office/powerpoint/2010/main" val="1644429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BCBEB811-0192-4F12-2256-C26F4C986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378" y="2180498"/>
            <a:ext cx="6094116" cy="3678303"/>
          </a:xfrm>
        </p:spPr>
        <p:txBody>
          <a:bodyPr/>
          <a:lstStyle/>
          <a:p>
            <a:r>
              <a:rPr lang="zh-CN" altLang="en-US" dirty="0"/>
              <a:t>查看当前分支的提交历史。</a:t>
            </a:r>
            <a:endParaRPr lang="en-US" altLang="zh-CN" dirty="0"/>
          </a:p>
          <a:p>
            <a:pPr lvl="1"/>
            <a:r>
              <a:rPr lang="zh-CN" altLang="en-US" dirty="0"/>
              <a:t>包含 </a:t>
            </a:r>
            <a:r>
              <a:rPr lang="en-US" altLang="zh-CN" dirty="0"/>
              <a:t>commit id</a:t>
            </a:r>
            <a:r>
              <a:rPr lang="zh-CN" altLang="en-US" dirty="0"/>
              <a:t>，作者，提交日期等信息。</a:t>
            </a:r>
            <a:endParaRPr lang="en-US" altLang="zh-CN" dirty="0"/>
          </a:p>
          <a:p>
            <a:pPr lvl="1"/>
            <a:r>
              <a:rPr lang="zh-CN" altLang="en-US" dirty="0"/>
              <a:t>以及有哪些指针指向此 </a:t>
            </a:r>
            <a:r>
              <a:rPr lang="en-US" altLang="zh-CN" dirty="0"/>
              <a:t>commit</a:t>
            </a:r>
            <a:r>
              <a:rPr lang="zh-CN" altLang="en-US" dirty="0"/>
              <a:t>。</a:t>
            </a:r>
            <a:endParaRPr lang="en-US" altLang="zh-CN" dirty="0"/>
          </a:p>
          <a:p>
            <a:pPr lvl="1"/>
            <a:r>
              <a:rPr lang="en-US" altLang="zh-CN" strike="sngStrike" dirty="0"/>
              <a:t>Author </a:t>
            </a:r>
            <a:r>
              <a:rPr lang="zh-CN" altLang="en-US" strike="sngStrike" dirty="0"/>
              <a:t>和 </a:t>
            </a:r>
            <a:r>
              <a:rPr lang="en-US" altLang="zh-CN" strike="sngStrike" dirty="0"/>
              <a:t>Committer </a:t>
            </a:r>
            <a:r>
              <a:rPr lang="zh-CN" altLang="en-US" strike="sngStrike" dirty="0"/>
              <a:t>是不同的概念。</a:t>
            </a:r>
            <a:endParaRPr lang="en-US" altLang="zh-CN" strike="sngStrike" dirty="0"/>
          </a:p>
          <a:p>
            <a:r>
              <a:rPr lang="en-US" altLang="zh-CN" dirty="0"/>
              <a:t>commit id </a:t>
            </a:r>
            <a:r>
              <a:rPr lang="zh-CN" altLang="en-US" dirty="0"/>
              <a:t>用 </a:t>
            </a:r>
            <a:r>
              <a:rPr lang="en-US" altLang="zh-CN" dirty="0"/>
              <a:t>SHA-1 </a:t>
            </a:r>
            <a:r>
              <a:rPr lang="zh-CN" altLang="en-US" dirty="0"/>
              <a:t>算法计算出来，并唯一指向某个 </a:t>
            </a:r>
            <a:r>
              <a:rPr lang="en-US" altLang="zh-CN" dirty="0"/>
              <a:t>commit</a:t>
            </a:r>
            <a:r>
              <a:rPr lang="zh-CN" altLang="en-US" dirty="0"/>
              <a:t>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8F3D3F5-842E-6820-A966-AF69EFC1D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>
                <a:latin typeface="Consolas" panose="020B0609020204030204" pitchFamily="49" charset="0"/>
              </a:rPr>
              <a:t>git log</a:t>
            </a:r>
            <a:endParaRPr lang="zh-CN" altLang="en-US" cap="none" dirty="0">
              <a:latin typeface="Consolas" panose="020B0609020204030204" pitchFamily="49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8696226-2717-DB35-6AED-98F05499A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345" y="1584850"/>
            <a:ext cx="4476190" cy="3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4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AFB46A3-D0AB-22A3-BCF1-EA54206F1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Consolas" panose="020B0609020204030204" pitchFamily="49" charset="0"/>
              </a:rPr>
              <a:t>git log --graph</a:t>
            </a:r>
            <a:r>
              <a:rPr lang="zh-CN" altLang="en-US" dirty="0"/>
              <a:t>：显示 </a:t>
            </a:r>
            <a:r>
              <a:rPr lang="en-US" altLang="zh-CN" dirty="0"/>
              <a:t>commit </a:t>
            </a:r>
            <a:r>
              <a:rPr lang="zh-CN" altLang="en-US" dirty="0"/>
              <a:t>点线图。</a:t>
            </a:r>
            <a:endParaRPr lang="en-US" altLang="zh-CN" dirty="0"/>
          </a:p>
          <a:p>
            <a:r>
              <a:rPr lang="en-US" altLang="zh-CN" dirty="0">
                <a:latin typeface="Consolas" panose="020B0609020204030204" pitchFamily="49" charset="0"/>
              </a:rPr>
              <a:t>git log --</a:t>
            </a:r>
            <a:r>
              <a:rPr lang="en-US" altLang="zh-CN" dirty="0" err="1">
                <a:latin typeface="Consolas" panose="020B0609020204030204" pitchFamily="49" charset="0"/>
              </a:rPr>
              <a:t>oneline</a:t>
            </a:r>
            <a:r>
              <a:rPr lang="zh-CN" altLang="en-US" dirty="0"/>
              <a:t>：以每次 </a:t>
            </a:r>
            <a:r>
              <a:rPr lang="en-US" altLang="zh-CN" dirty="0"/>
              <a:t>commit </a:t>
            </a:r>
            <a:r>
              <a:rPr lang="zh-CN" altLang="en-US" dirty="0"/>
              <a:t>显示一行的方式展示日志。</a:t>
            </a:r>
            <a:endParaRPr lang="en-US" altLang="zh-CN" dirty="0"/>
          </a:p>
          <a:p>
            <a:r>
              <a:rPr lang="en-US" altLang="zh-CN" dirty="0">
                <a:latin typeface="Consolas" panose="020B0609020204030204" pitchFamily="49" charset="0"/>
              </a:rPr>
              <a:t>git log --all</a:t>
            </a:r>
            <a:r>
              <a:rPr lang="zh-CN" altLang="en-US" dirty="0"/>
              <a:t>：展示所有分支的提交历史。</a:t>
            </a:r>
            <a:endParaRPr lang="en-US" altLang="zh-CN" dirty="0"/>
          </a:p>
          <a:p>
            <a:r>
              <a:rPr lang="zh-CN" altLang="en-US" dirty="0"/>
              <a:t>前面出现过的 </a:t>
            </a:r>
            <a:r>
              <a:rPr lang="en-US" altLang="zh-CN" dirty="0"/>
              <a:t>commit graph </a:t>
            </a:r>
            <a:r>
              <a:rPr lang="zh-CN" altLang="en-US" dirty="0"/>
              <a:t>都属于点线图。</a:t>
            </a:r>
            <a:endParaRPr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6B9E948-B094-A5EE-52E0-027C3F16F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>
                <a:latin typeface="Consolas" panose="020B0609020204030204" pitchFamily="49" charset="0"/>
              </a:rPr>
              <a:t>git log</a:t>
            </a:r>
            <a:endParaRPr lang="zh-CN" altLang="en-US" cap="none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4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D6A4865-BE25-8AB2-778B-619D199D8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展示指定 </a:t>
            </a:r>
            <a:r>
              <a:rPr lang="en-US" altLang="zh-CN" dirty="0"/>
              <a:t>id </a:t>
            </a:r>
            <a:r>
              <a:rPr lang="zh-CN" altLang="en-US" dirty="0"/>
              <a:t>对应 </a:t>
            </a:r>
            <a:r>
              <a:rPr lang="en-US" altLang="zh-CN" dirty="0"/>
              <a:t>commit </a:t>
            </a:r>
            <a:r>
              <a:rPr lang="zh-CN" altLang="en-US" dirty="0"/>
              <a:t>的内容。</a:t>
            </a:r>
            <a:endParaRPr lang="en-US" altLang="zh-CN" dirty="0"/>
          </a:p>
          <a:p>
            <a:r>
              <a:rPr lang="zh-CN" altLang="en-US" dirty="0"/>
              <a:t>不指定 </a:t>
            </a:r>
            <a:r>
              <a:rPr lang="en-US" altLang="zh-CN" dirty="0"/>
              <a:t>id </a:t>
            </a:r>
            <a:r>
              <a:rPr lang="zh-CN" altLang="en-US" dirty="0"/>
              <a:t>则展示 </a:t>
            </a:r>
            <a:r>
              <a:rPr lang="en-US" altLang="zh-CN" dirty="0"/>
              <a:t>HEAD </a:t>
            </a:r>
            <a:r>
              <a:rPr lang="zh-CN" altLang="en-US" dirty="0"/>
              <a:t>指针指向的 </a:t>
            </a:r>
            <a:r>
              <a:rPr lang="en-US" altLang="zh-CN" dirty="0"/>
              <a:t>commit</a:t>
            </a:r>
            <a:r>
              <a:rPr lang="zh-CN" altLang="en-US" dirty="0"/>
              <a:t>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C507240-4EE9-5CE2-ACFB-311798C0D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>
                <a:latin typeface="Consolas" panose="020B0609020204030204" pitchFamily="49" charset="0"/>
              </a:rPr>
              <a:t>git show [&lt;commit id&gt;]</a:t>
            </a:r>
            <a:endParaRPr lang="zh-CN" altLang="en-US" cap="none" dirty="0">
              <a:latin typeface="Consolas" panose="020B0609020204030204" pitchFamily="49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30AC3F2-BBFB-2AA2-34BF-801BFFCF8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486" y="1575370"/>
            <a:ext cx="4797443" cy="428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736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D31586F0-F525-EFFF-20C6-A1ADE4AFC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当前文件状态，即展示出于以下状态的文件：</a:t>
            </a:r>
            <a:endParaRPr lang="en-US" altLang="zh-CN" dirty="0"/>
          </a:p>
          <a:p>
            <a:pPr lvl="1"/>
            <a:r>
              <a:rPr lang="zh-CN" altLang="en-US" dirty="0"/>
              <a:t>新增但未被加入暂存区</a:t>
            </a:r>
            <a:endParaRPr lang="en-US" altLang="zh-CN" dirty="0"/>
          </a:p>
          <a:p>
            <a:pPr lvl="1"/>
            <a:r>
              <a:rPr lang="zh-CN" altLang="en-US" dirty="0"/>
              <a:t>存在修改未被加入暂存区</a:t>
            </a:r>
            <a:endParaRPr lang="en-US" altLang="zh-CN" dirty="0"/>
          </a:p>
          <a:p>
            <a:pPr lvl="1"/>
            <a:r>
              <a:rPr lang="zh-CN" altLang="en-US" dirty="0"/>
              <a:t>被删除但未被加入暂存区</a:t>
            </a:r>
            <a:endParaRPr lang="en-US" altLang="zh-CN" dirty="0"/>
          </a:p>
          <a:p>
            <a:pPr lvl="1"/>
            <a:r>
              <a:rPr lang="zh-CN" altLang="en-US" dirty="0"/>
              <a:t>处于暂存区内</a:t>
            </a:r>
            <a:endParaRPr lang="en-US" altLang="zh-CN" dirty="0"/>
          </a:p>
          <a:p>
            <a:pPr lvl="1"/>
            <a:r>
              <a:rPr lang="zh-CN" altLang="en-US" dirty="0"/>
              <a:t>存在合并冲突</a:t>
            </a:r>
            <a:endParaRPr lang="en-US" altLang="zh-CN" dirty="0"/>
          </a:p>
          <a:p>
            <a:pPr lvl="1"/>
            <a:r>
              <a:rPr lang="en-US" altLang="zh-CN" dirty="0"/>
              <a:t>….</a:t>
            </a:r>
          </a:p>
          <a:p>
            <a:pPr lvl="1"/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BA2FCD4-35D5-FB35-3CA5-5C9977200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>
                <a:latin typeface="Consolas" panose="020B0609020204030204" pitchFamily="49" charset="0"/>
              </a:rPr>
              <a:t>git status</a:t>
            </a:r>
            <a:endParaRPr lang="zh-CN" altLang="en-US" cap="none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8849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3CEA038-21A4-0195-A489-79FC6676B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重置仓库状态并移动 </a:t>
            </a:r>
            <a:r>
              <a:rPr lang="en-US" altLang="zh-CN" dirty="0"/>
              <a:t>HEAD </a:t>
            </a:r>
            <a:r>
              <a:rPr lang="zh-CN" altLang="en-US" dirty="0"/>
              <a:t>指针。</a:t>
            </a:r>
            <a:endParaRPr lang="en-US" altLang="zh-CN" dirty="0"/>
          </a:p>
          <a:p>
            <a:r>
              <a:rPr lang="en-US" altLang="zh-CN" dirty="0">
                <a:latin typeface="Consolas" panose="020B0609020204030204" pitchFamily="49" charset="0"/>
              </a:rPr>
              <a:t>&lt;commit&gt; </a:t>
            </a:r>
            <a:r>
              <a:rPr lang="zh-CN" altLang="en-US" dirty="0"/>
              <a:t>参数表示重置到的目标位置，不填写则默认是 </a:t>
            </a:r>
            <a:r>
              <a:rPr lang="en-US" altLang="zh-CN" dirty="0"/>
              <a:t>HEAD</a:t>
            </a:r>
            <a:r>
              <a:rPr lang="zh-CN" altLang="en-US" dirty="0"/>
              <a:t>。</a:t>
            </a:r>
            <a:endParaRPr lang="en-US" altLang="zh-CN" dirty="0"/>
          </a:p>
          <a:p>
            <a:pPr lvl="1"/>
            <a:r>
              <a:rPr lang="zh-CN" altLang="en-US" dirty="0"/>
              <a:t>填写 </a:t>
            </a:r>
            <a:r>
              <a:rPr lang="en-US" altLang="zh-CN" dirty="0"/>
              <a:t>commit id</a:t>
            </a:r>
            <a:r>
              <a:rPr lang="zh-CN" altLang="en-US" dirty="0"/>
              <a:t>。</a:t>
            </a:r>
            <a:endParaRPr lang="en-US" altLang="zh-CN" dirty="0"/>
          </a:p>
          <a:p>
            <a:pPr lvl="1"/>
            <a:r>
              <a:rPr lang="zh-CN" altLang="en-US" dirty="0"/>
              <a:t>也可以使用 </a:t>
            </a:r>
            <a:r>
              <a:rPr lang="en-US" altLang="zh-CN" dirty="0"/>
              <a:t>HEAD^</a:t>
            </a:r>
            <a:r>
              <a:rPr lang="zh-CN" altLang="en-US" dirty="0"/>
              <a:t>、</a:t>
            </a:r>
            <a:r>
              <a:rPr lang="en-US" altLang="zh-CN" dirty="0"/>
              <a:t>HEAD~2 </a:t>
            </a:r>
            <a:r>
              <a:rPr lang="zh-CN" altLang="en-US" dirty="0"/>
              <a:t>等重置到 </a:t>
            </a:r>
            <a:r>
              <a:rPr lang="en-US" altLang="zh-CN" dirty="0"/>
              <a:t>HEAD </a:t>
            </a:r>
            <a:r>
              <a:rPr lang="zh-CN" altLang="en-US" dirty="0"/>
              <a:t>的若干次 </a:t>
            </a:r>
            <a:r>
              <a:rPr lang="en-US" altLang="zh-CN" dirty="0"/>
              <a:t>commit </a:t>
            </a:r>
            <a:r>
              <a:rPr lang="zh-CN" altLang="en-US" dirty="0"/>
              <a:t>之前。</a:t>
            </a:r>
            <a:endParaRPr lang="en-US" altLang="zh-CN" dirty="0"/>
          </a:p>
          <a:p>
            <a:r>
              <a:rPr lang="zh-CN" altLang="en-US" dirty="0"/>
              <a:t>后一个参数默认是 </a:t>
            </a:r>
            <a:r>
              <a:rPr lang="en-US" altLang="zh-CN" dirty="0">
                <a:latin typeface="Consolas" panose="020B0609020204030204" pitchFamily="49" charset="0"/>
              </a:rPr>
              <a:t>--mixed</a:t>
            </a:r>
            <a:r>
              <a:rPr lang="zh-CN" altLang="en-US" dirty="0"/>
              <a:t>，这个参数控制重置后的文件状态。</a:t>
            </a:r>
            <a:endParaRPr lang="en-US" altLang="zh-CN" dirty="0"/>
          </a:p>
          <a:p>
            <a:pPr lvl="1"/>
            <a:r>
              <a:rPr lang="en-US" altLang="zh-CN" dirty="0"/>
              <a:t>--soft</a:t>
            </a:r>
            <a:r>
              <a:rPr lang="zh-CN" altLang="en-US" dirty="0"/>
              <a:t>：文件相比重置时状态的修改会被保留，并被跟踪。</a:t>
            </a:r>
            <a:endParaRPr lang="en-US" altLang="zh-CN" dirty="0"/>
          </a:p>
          <a:p>
            <a:pPr lvl="1"/>
            <a:r>
              <a:rPr lang="en-US" altLang="zh-CN" dirty="0"/>
              <a:t>--mixed</a:t>
            </a:r>
            <a:r>
              <a:rPr lang="zh-CN" altLang="en-US" dirty="0"/>
              <a:t>：文件相比重置时状态的修改会被保留，但不会被跟踪。</a:t>
            </a:r>
            <a:endParaRPr lang="en-US" altLang="zh-CN" dirty="0"/>
          </a:p>
          <a:p>
            <a:pPr lvl="1"/>
            <a:r>
              <a:rPr lang="en-US" altLang="zh-CN" dirty="0"/>
              <a:t>--hard</a:t>
            </a:r>
            <a:r>
              <a:rPr lang="zh-CN" altLang="en-US" dirty="0"/>
              <a:t>：文件相比重置时状态的修改</a:t>
            </a:r>
            <a:r>
              <a:rPr lang="zh-CN" altLang="en-US" dirty="0">
                <a:solidFill>
                  <a:srgbClr val="FF0000"/>
                </a:solidFill>
              </a:rPr>
              <a:t>不会</a:t>
            </a:r>
            <a:r>
              <a:rPr lang="zh-CN" altLang="en-US" dirty="0"/>
              <a:t>被保留。</a:t>
            </a:r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486B3F7-4642-4C01-FE40-15FA1CA21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>
                <a:latin typeface="Consolas" panose="020B0609020204030204" pitchFamily="49" charset="0"/>
              </a:rPr>
              <a:t>git reset [&lt;commit&gt;] [--soft/--mixed/--hard]</a:t>
            </a:r>
            <a:endParaRPr lang="zh-CN" altLang="en-US" cap="none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7447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65A0100-736A-D723-0243-28E7CF71C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Consolas" panose="020B0609020204030204" pitchFamily="49" charset="0"/>
              </a:rPr>
              <a:t>git restore &lt;file&gt;</a:t>
            </a:r>
            <a:r>
              <a:rPr lang="zh-CN" altLang="en-US" dirty="0"/>
              <a:t>：恢复文件到上一次提交的状态（撤销更改）。</a:t>
            </a:r>
            <a:endParaRPr lang="en-US" altLang="zh-CN" dirty="0"/>
          </a:p>
          <a:p>
            <a:r>
              <a:rPr lang="en-US" altLang="zh-CN" dirty="0">
                <a:latin typeface="Consolas" panose="020B0609020204030204" pitchFamily="49" charset="0"/>
              </a:rPr>
              <a:t>git restore --staged &lt;file&gt;</a:t>
            </a:r>
            <a:r>
              <a:rPr lang="zh-CN" altLang="en-US" dirty="0"/>
              <a:t>：撤销暂存区内对文件的更改。</a:t>
            </a:r>
            <a:endParaRPr lang="en-US" altLang="zh-CN" dirty="0"/>
          </a:p>
          <a:p>
            <a:r>
              <a:rPr lang="zh-CN" altLang="en-US" dirty="0"/>
              <a:t>注意：</a:t>
            </a:r>
            <a:endParaRPr lang="en-US" altLang="zh-CN" dirty="0"/>
          </a:p>
          <a:p>
            <a:pPr lvl="1"/>
            <a:r>
              <a:rPr lang="en-US" altLang="zh-CN" dirty="0"/>
              <a:t>restore </a:t>
            </a:r>
            <a:r>
              <a:rPr lang="zh-CN" altLang="en-US" dirty="0"/>
              <a:t>仅恢复“被更改的文件”，新增的文件不会被影响。</a:t>
            </a:r>
            <a:endParaRPr lang="en-US" altLang="zh-CN" dirty="0"/>
          </a:p>
          <a:p>
            <a:pPr lvl="1"/>
            <a:r>
              <a:rPr lang="zh-CN" altLang="en-US" dirty="0"/>
              <a:t>若包含了未被追踪的文件，则 </a:t>
            </a:r>
            <a:r>
              <a:rPr lang="en-US" altLang="zh-CN" dirty="0"/>
              <a:t>restore </a:t>
            </a:r>
            <a:r>
              <a:rPr lang="zh-CN" altLang="en-US" dirty="0"/>
              <a:t>会报错（常见于 </a:t>
            </a:r>
            <a:r>
              <a:rPr lang="en-US" altLang="zh-CN" dirty="0">
                <a:latin typeface="Consolas" panose="020B0609020204030204" pitchFamily="49" charset="0"/>
              </a:rPr>
              <a:t>git restore *</a:t>
            </a:r>
            <a:r>
              <a:rPr lang="zh-CN" altLang="en-US" dirty="0"/>
              <a:t>）。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1501702-C0B5-9FBA-BFD9-54D1071DD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>
                <a:latin typeface="Consolas" panose="020B0609020204030204" pitchFamily="49" charset="0"/>
              </a:rPr>
              <a:t>git restore</a:t>
            </a:r>
            <a:endParaRPr lang="zh-CN" altLang="en-US" cap="none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48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A622BFE1-3016-3347-6DFA-8A2634E51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在 </a:t>
            </a:r>
            <a:r>
              <a:rPr lang="en-US" altLang="zh-CN" dirty="0">
                <a:latin typeface="Consolas" panose="020B0609020204030204" pitchFamily="49" charset="0"/>
              </a:rPr>
              <a:t>2.23</a:t>
            </a:r>
            <a:r>
              <a:rPr lang="zh-CN" altLang="en-US" dirty="0"/>
              <a:t> 版本之后，</a:t>
            </a:r>
            <a:r>
              <a:rPr lang="en-US" altLang="zh-CN" dirty="0"/>
              <a:t>git checkout </a:t>
            </a:r>
            <a:r>
              <a:rPr lang="zh-CN" altLang="en-US" dirty="0"/>
              <a:t>不建议再被使用。</a:t>
            </a:r>
            <a:endParaRPr lang="en-US" altLang="zh-CN" dirty="0"/>
          </a:p>
          <a:p>
            <a:r>
              <a:rPr lang="zh-CN" altLang="en-US" dirty="0"/>
              <a:t>但因其功能强大以及历史原因在这里还是进行介绍。</a:t>
            </a:r>
            <a:endParaRPr lang="en-US" altLang="zh-CN" dirty="0"/>
          </a:p>
          <a:p>
            <a:r>
              <a:rPr lang="en-US" altLang="zh-CN" dirty="0">
                <a:latin typeface="Consolas" panose="020B0609020204030204" pitchFamily="49" charset="0"/>
              </a:rPr>
              <a:t>git checkout &lt;branch&gt;</a:t>
            </a:r>
            <a:r>
              <a:rPr lang="zh-CN" altLang="en-US" dirty="0"/>
              <a:t>：切换到指定分支。</a:t>
            </a:r>
            <a:endParaRPr lang="en-US" altLang="zh-CN" dirty="0"/>
          </a:p>
          <a:p>
            <a:r>
              <a:rPr lang="en-US" altLang="zh-CN" dirty="0">
                <a:latin typeface="Consolas" panose="020B0609020204030204" pitchFamily="49" charset="0"/>
              </a:rPr>
              <a:t>git checkout –b &lt;branch&gt;</a:t>
            </a:r>
            <a:r>
              <a:rPr lang="zh-CN" altLang="en-US" dirty="0"/>
              <a:t>：切换到指定分支。</a:t>
            </a:r>
            <a:endParaRPr lang="en-US" altLang="zh-CN" dirty="0"/>
          </a:p>
          <a:p>
            <a:r>
              <a:rPr lang="en-US" altLang="zh-CN" dirty="0">
                <a:latin typeface="Consolas" panose="020B0609020204030204" pitchFamily="49" charset="0"/>
              </a:rPr>
              <a:t>git checkout &lt;commit id&gt;</a:t>
            </a:r>
            <a:r>
              <a:rPr lang="zh-CN" altLang="en-US" dirty="0"/>
              <a:t>：以 分离</a:t>
            </a:r>
            <a:r>
              <a:rPr lang="en-US" altLang="zh-CN" dirty="0"/>
              <a:t>HEAD </a:t>
            </a:r>
            <a:r>
              <a:rPr lang="zh-CN" altLang="en-US" dirty="0"/>
              <a:t>模式切换到该 </a:t>
            </a:r>
            <a:r>
              <a:rPr lang="en-US" altLang="zh-CN" dirty="0"/>
              <a:t>commit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en-US" altLang="zh-CN" dirty="0">
                <a:latin typeface="Consolas" panose="020B0609020204030204" pitchFamily="49" charset="0"/>
              </a:rPr>
              <a:t>git checkout &lt;file&gt;</a:t>
            </a:r>
            <a:r>
              <a:rPr lang="zh-CN" altLang="en-US" dirty="0"/>
              <a:t>：撤销对指定文件的修改。</a:t>
            </a:r>
            <a:endParaRPr lang="en-US" altLang="zh-CN" dirty="0"/>
          </a:p>
          <a:p>
            <a:r>
              <a:rPr lang="en-US" altLang="zh-CN" dirty="0"/>
              <a:t>checkout </a:t>
            </a:r>
            <a:r>
              <a:rPr lang="zh-CN" altLang="en-US" dirty="0"/>
              <a:t>功能繁多并且会产生语义和使用上的歧义，因此不建议使用。</a:t>
            </a:r>
            <a:endParaRPr lang="en-US" altLang="zh-CN" dirty="0"/>
          </a:p>
          <a:p>
            <a:pPr marL="323992" lvl="1" indent="0">
              <a:buNone/>
            </a:pPr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03B5495-0A11-7F65-AE79-CEF9EDD2B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>
                <a:latin typeface="Consolas" panose="020B0609020204030204" pitchFamily="49" charset="0"/>
              </a:rPr>
              <a:t>git checkout</a:t>
            </a:r>
            <a:endParaRPr lang="zh-CN" altLang="en-US" cap="none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40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ACEDF57F-0B71-EB7F-FDEC-02803649D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不方便版本回退</a:t>
            </a:r>
            <a:endParaRPr lang="en-US" altLang="zh-CN" dirty="0"/>
          </a:p>
          <a:p>
            <a:r>
              <a:rPr lang="zh-CN" altLang="en-US" dirty="0"/>
              <a:t>痛苦的多人合作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A63C576-4990-D1A6-E222-DA9C7B557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朴素的版本控制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9421854A-847D-7AFA-BC99-1C1BFAF44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459" y="1992134"/>
            <a:ext cx="5061305" cy="290402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4606C29-D661-4ACF-3D25-14C9AA4F2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458" y="1187369"/>
            <a:ext cx="5061305" cy="481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3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DE04438-E3C3-0934-715E-B4F1894EA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.gitignore </a:t>
            </a:r>
            <a:r>
              <a:rPr lang="zh-CN" altLang="en-US" dirty="0"/>
              <a:t>是用户编写的一个特殊文件，内部记载的文件和目录会被 </a:t>
            </a:r>
            <a:r>
              <a:rPr lang="en-US" altLang="zh-CN" dirty="0"/>
              <a:t>git </a:t>
            </a:r>
            <a:r>
              <a:rPr lang="zh-CN" altLang="en-US" dirty="0"/>
              <a:t>忽略。</a:t>
            </a:r>
            <a:endParaRPr lang="en-US" altLang="zh-CN" dirty="0"/>
          </a:p>
          <a:p>
            <a:pPr lvl="1"/>
            <a:r>
              <a:rPr lang="zh-CN" altLang="en-US" dirty="0"/>
              <a:t>每行一条规则，可以是路径，可以包含通配符。</a:t>
            </a:r>
            <a:endParaRPr lang="en-US" altLang="zh-CN" dirty="0"/>
          </a:p>
          <a:p>
            <a:pPr lvl="1"/>
            <a:r>
              <a:rPr lang="zh-CN" altLang="en-US" dirty="0"/>
              <a:t>例如 </a:t>
            </a:r>
            <a:r>
              <a:rPr lang="en-US" altLang="zh-CN" dirty="0"/>
              <a:t>**/__pycache__/**</a:t>
            </a:r>
            <a:r>
              <a:rPr lang="zh-CN" altLang="en-US" dirty="0"/>
              <a:t>、</a:t>
            </a:r>
            <a:r>
              <a:rPr lang="en-US" altLang="zh-CN" dirty="0"/>
              <a:t>/node_modules</a:t>
            </a:r>
            <a:r>
              <a:rPr lang="zh-CN" altLang="en-US" dirty="0"/>
              <a:t>、</a:t>
            </a:r>
            <a:r>
              <a:rPr lang="en-US" altLang="zh-CN" dirty="0"/>
              <a:t>/target </a:t>
            </a:r>
            <a:r>
              <a:rPr lang="zh-CN" altLang="en-US" dirty="0"/>
              <a:t>等编译或运行时产生的文件。</a:t>
            </a:r>
            <a:endParaRPr lang="en-US" altLang="zh-CN" dirty="0"/>
          </a:p>
          <a:p>
            <a:r>
              <a:rPr lang="zh-CN" altLang="en-US" dirty="0"/>
              <a:t>特别的，已经被追踪的文件不会受到 </a:t>
            </a:r>
            <a:r>
              <a:rPr lang="en-US" altLang="zh-CN" dirty="0"/>
              <a:t>.gitignore </a:t>
            </a:r>
            <a:r>
              <a:rPr lang="zh-CN" altLang="en-US" dirty="0"/>
              <a:t>的影响。</a:t>
            </a:r>
            <a:endParaRPr lang="en-US" altLang="zh-CN" dirty="0"/>
          </a:p>
          <a:p>
            <a:pPr lvl="1"/>
            <a:r>
              <a:rPr lang="zh-CN" altLang="en-US" dirty="0"/>
              <a:t>此时需要用</a:t>
            </a:r>
            <a:r>
              <a:rPr lang="zh-CN" altLang="en-US" dirty="0">
                <a:latin typeface="Consolas" panose="020B0609020204030204" pitchFamily="49" charset="0"/>
              </a:rPr>
              <a:t> </a:t>
            </a:r>
            <a:r>
              <a:rPr lang="en-US" altLang="zh-CN" dirty="0">
                <a:latin typeface="Consolas" panose="020B0609020204030204" pitchFamily="49" charset="0"/>
              </a:rPr>
              <a:t>git rm --cached </a:t>
            </a:r>
            <a:r>
              <a:rPr lang="zh-CN" altLang="en-US" dirty="0"/>
              <a:t>将其移除。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414D0E4-50A6-4FE1-E528-5495135D9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/>
              <a:t>.gitignore</a:t>
            </a:r>
            <a:endParaRPr lang="zh-CN" altLang="en-US" cap="none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11A6863-E1A3-CF9F-25B6-DB8BBE910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852" y="4019649"/>
            <a:ext cx="7655053" cy="197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7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FC71F49C-056F-D580-249F-879E514F2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3169" y="2028083"/>
            <a:ext cx="10265664" cy="1376851"/>
          </a:xfrm>
        </p:spPr>
        <p:txBody>
          <a:bodyPr anchor="ctr">
            <a:normAutofit/>
          </a:bodyPr>
          <a:lstStyle/>
          <a:p>
            <a:r>
              <a:rPr lang="en-US" altLang="zh-CN" cap="none" dirty="0"/>
              <a:t>Remote Git</a:t>
            </a:r>
            <a:endParaRPr lang="zh-CN" altLang="en-US" cap="none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E4143F6-A3D1-2ABF-3196-3FD5C2024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169" y="3830629"/>
            <a:ext cx="10265664" cy="1340999"/>
          </a:xfrm>
        </p:spPr>
        <p:txBody>
          <a:bodyPr/>
          <a:lstStyle/>
          <a:p>
            <a:r>
              <a:rPr lang="zh-CN" altLang="en-US" dirty="0"/>
              <a:t>向着悠远的天空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36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6CC7B7-E70F-4F34-B47C-DFD6FB480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75848" cy="4351338"/>
          </a:xfrm>
        </p:spPr>
        <p:txBody>
          <a:bodyPr>
            <a:normAutofit/>
          </a:bodyPr>
          <a:lstStyle/>
          <a:p>
            <a:r>
              <a:rPr lang="en-US" altLang="zh-CN" dirty="0"/>
              <a:t>Git </a:t>
            </a:r>
            <a:r>
              <a:rPr lang="zh-CN" altLang="en-US" dirty="0"/>
              <a:t>是分布式的，每个开发者都能在本地进行修改，但还有一个问题：</a:t>
            </a:r>
            <a:endParaRPr lang="en-US" altLang="zh-CN" dirty="0"/>
          </a:p>
          <a:p>
            <a:pPr lvl="1"/>
            <a:r>
              <a:rPr lang="zh-CN" altLang="en-US" dirty="0"/>
              <a:t>我该怎么获得别人的工作呢？</a:t>
            </a:r>
            <a:endParaRPr lang="en-US" altLang="zh-CN" dirty="0"/>
          </a:p>
          <a:p>
            <a:r>
              <a:rPr lang="zh-CN" altLang="en-US" dirty="0"/>
              <a:t>在这一需求下，</a:t>
            </a:r>
            <a:r>
              <a:rPr lang="en-US" altLang="zh-CN" dirty="0"/>
              <a:t>Git </a:t>
            </a:r>
            <a:r>
              <a:rPr lang="zh-CN" altLang="en-US" dirty="0"/>
              <a:t>托管服务应运而生，并且以 </a:t>
            </a:r>
            <a:r>
              <a:rPr lang="en-US" altLang="zh-CN" dirty="0"/>
              <a:t>git remote </a:t>
            </a:r>
            <a:r>
              <a:rPr lang="zh-CN" altLang="en-US" dirty="0"/>
              <a:t>的形式组织。</a:t>
            </a:r>
            <a:endParaRPr lang="en-US" altLang="zh-CN" dirty="0"/>
          </a:p>
          <a:p>
            <a:r>
              <a:rPr lang="zh-CN" altLang="en-US" dirty="0"/>
              <a:t>提供 </a:t>
            </a:r>
            <a:r>
              <a:rPr lang="en-US" altLang="zh-CN" dirty="0"/>
              <a:t>Git </a:t>
            </a:r>
            <a:r>
              <a:rPr lang="zh-CN" altLang="en-US" dirty="0"/>
              <a:t>托管服务的平台被称作代码托管平台，常见的有：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18849CC-28A2-48B5-AFE9-AE3C06A92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Git </a:t>
            </a:r>
            <a:r>
              <a:rPr lang="zh-CN" altLang="en-US" dirty="0"/>
              <a:t>托管服务</a:t>
            </a:r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AE9CD86-EE32-CB69-8052-4C9F4E4C0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203" y="4001294"/>
            <a:ext cx="2980952" cy="1914286"/>
          </a:xfrm>
          <a:prstGeom prst="rect">
            <a:avLst/>
          </a:prstGeom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6181AE0F-A388-127C-6224-4FC14B94F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511" y="4158337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3095ECA-9EA8-AE8F-A08F-9198D577A278}"/>
              </a:ext>
            </a:extLst>
          </p:cNvPr>
          <p:cNvSpPr txBox="1"/>
          <p:nvPr/>
        </p:nvSpPr>
        <p:spPr>
          <a:xfrm>
            <a:off x="5486400" y="468172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和</a:t>
            </a:r>
          </a:p>
        </p:txBody>
      </p:sp>
    </p:spTree>
    <p:extLst>
      <p:ext uri="{BB962C8B-B14F-4D97-AF65-F5344CB8AC3E}">
        <p14:creationId xmlns:p14="http://schemas.microsoft.com/office/powerpoint/2010/main" val="150600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6D42356-B02E-4B08-2BC7-F9BD8858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很多网站对访问者都有限制，需要登录后才能访问。</a:t>
            </a:r>
            <a:endParaRPr lang="en-US" altLang="zh-CN" dirty="0"/>
          </a:p>
          <a:p>
            <a:r>
              <a:rPr lang="zh-CN" altLang="en-US" dirty="0"/>
              <a:t>如果是网页上，用户通过登录的方式进行鉴权，这对命令行工具不够友好。</a:t>
            </a:r>
            <a:endParaRPr lang="en-US" altLang="zh-CN" dirty="0"/>
          </a:p>
          <a:p>
            <a:r>
              <a:rPr lang="en-US" altLang="zh-CN" dirty="0"/>
              <a:t>Git </a:t>
            </a:r>
            <a:r>
              <a:rPr lang="zh-CN" altLang="en-US" dirty="0"/>
              <a:t>会使用 </a:t>
            </a:r>
            <a:r>
              <a:rPr lang="en-US" altLang="zh-CN" dirty="0"/>
              <a:t>ssh </a:t>
            </a:r>
            <a:r>
              <a:rPr lang="zh-CN" altLang="en-US" dirty="0"/>
              <a:t>密钥进行鉴权：</a:t>
            </a:r>
            <a:endParaRPr lang="en-US" altLang="zh-CN" dirty="0"/>
          </a:p>
          <a:p>
            <a:pPr lvl="1"/>
            <a:r>
              <a:rPr lang="en-US" altLang="zh-CN" dirty="0"/>
              <a:t>1</a:t>
            </a:r>
            <a:r>
              <a:rPr lang="zh-CN" altLang="en-US" dirty="0"/>
              <a:t>、生成 </a:t>
            </a:r>
            <a:r>
              <a:rPr lang="en-US" altLang="zh-CN" dirty="0"/>
              <a:t>ssh </a:t>
            </a:r>
            <a:r>
              <a:rPr lang="zh-CN" altLang="en-US" dirty="0"/>
              <a:t>密钥对。</a:t>
            </a:r>
            <a:endParaRPr lang="en-US" altLang="zh-CN" dirty="0"/>
          </a:p>
          <a:p>
            <a:pPr lvl="1"/>
            <a:r>
              <a:rPr lang="en-US" altLang="zh-CN" dirty="0"/>
              <a:t>2</a:t>
            </a:r>
            <a:r>
              <a:rPr lang="zh-CN" altLang="en-US" dirty="0"/>
              <a:t>、向服务器提供公钥。</a:t>
            </a:r>
            <a:endParaRPr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1BF94FF-551F-6536-41A9-98B07BFF1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cap="none" dirty="0">
                <a:latin typeface="Consolas" panose="020B0609020204030204" pitchFamily="49" charset="0"/>
              </a:rPr>
              <a:t>鉴权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48C9B82-9FAB-929A-F892-EBA86C5CA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1178" y="778276"/>
            <a:ext cx="2980952" cy="1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6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57E8676-27D8-294F-1C59-F069F6E18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如果你没有生成过密钥，那么在 </a:t>
            </a:r>
            <a:r>
              <a:rPr lang="en-US" altLang="zh-CN" dirty="0"/>
              <a:t>shell </a:t>
            </a:r>
            <a:r>
              <a:rPr lang="zh-CN" altLang="en-US" dirty="0"/>
              <a:t>或者 </a:t>
            </a:r>
            <a:r>
              <a:rPr lang="en-US" altLang="zh-CN" dirty="0"/>
              <a:t>git bash </a:t>
            </a:r>
            <a:r>
              <a:rPr lang="zh-CN" altLang="en-US" dirty="0"/>
              <a:t>中执行：</a:t>
            </a:r>
            <a:endParaRPr lang="en-US" altLang="zh-CN" dirty="0"/>
          </a:p>
          <a:p>
            <a:endParaRPr lang="en-US" altLang="zh-CN" dirty="0"/>
          </a:p>
          <a:p>
            <a:pPr lvl="1"/>
            <a:r>
              <a:rPr lang="en-US" altLang="zh-CN" dirty="0"/>
              <a:t> </a:t>
            </a:r>
            <a:r>
              <a:rPr lang="en-US" altLang="zh-CN" dirty="0">
                <a:latin typeface="Consolas" panose="020B0609020204030204" pitchFamily="49" charset="0"/>
              </a:rPr>
              <a:t>ssh-keygen </a:t>
            </a:r>
            <a:r>
              <a:rPr lang="zh-CN" altLang="en-US" dirty="0">
                <a:latin typeface="Consolas" panose="020B0609020204030204" pitchFamily="49" charset="0"/>
              </a:rPr>
              <a:t>：生成密钥对。</a:t>
            </a:r>
            <a:endParaRPr lang="en-US" altLang="zh-CN" dirty="0">
              <a:latin typeface="Consolas" panose="020B0609020204030204" pitchFamily="49" charset="0"/>
            </a:endParaRPr>
          </a:p>
          <a:p>
            <a:pPr lvl="1"/>
            <a:endParaRPr lang="en-US" altLang="zh-CN" dirty="0">
              <a:latin typeface="Consolas" panose="020B0609020204030204" pitchFamily="49" charset="0"/>
            </a:endParaRPr>
          </a:p>
          <a:p>
            <a:pPr lvl="1"/>
            <a:r>
              <a:rPr lang="en-US" altLang="zh-CN" dirty="0">
                <a:latin typeface="Consolas" panose="020B0609020204030204" pitchFamily="49" charset="0"/>
              </a:rPr>
              <a:t>cat ~/.ssh/id_rsa.pub </a:t>
            </a:r>
            <a:r>
              <a:rPr lang="zh-CN" altLang="en-US" dirty="0">
                <a:latin typeface="Consolas" panose="020B0609020204030204" pitchFamily="49" charset="0"/>
              </a:rPr>
              <a:t>：显示公钥。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8C82134-0397-5D3C-06C7-BC8218E5A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生成 </a:t>
            </a:r>
            <a:r>
              <a:rPr lang="en-US" altLang="zh-CN" dirty="0"/>
              <a:t>ssh </a:t>
            </a:r>
            <a:r>
              <a:rPr lang="zh-CN" altLang="en-US" dirty="0"/>
              <a:t>密钥对</a:t>
            </a:r>
          </a:p>
        </p:txBody>
      </p:sp>
    </p:spTree>
    <p:extLst>
      <p:ext uri="{BB962C8B-B14F-4D97-AF65-F5344CB8AC3E}">
        <p14:creationId xmlns:p14="http://schemas.microsoft.com/office/powerpoint/2010/main" val="21381082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7411459D-22ED-8362-E252-8A2A13A54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18872" y="1844726"/>
            <a:ext cx="9039017" cy="3678238"/>
          </a:xfr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22253D58-38B4-AD37-BD72-D0B85A1D8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向服务器提供公钥</a:t>
            </a:r>
          </a:p>
        </p:txBody>
      </p:sp>
    </p:spTree>
    <p:extLst>
      <p:ext uri="{BB962C8B-B14F-4D97-AF65-F5344CB8AC3E}">
        <p14:creationId xmlns:p14="http://schemas.microsoft.com/office/powerpoint/2010/main" val="35263143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9CF1AA25-1921-8D0B-BEA7-AA7B298EE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依次填入：</a:t>
            </a:r>
            <a:endParaRPr lang="en-US" altLang="zh-CN" dirty="0"/>
          </a:p>
          <a:p>
            <a:pPr lvl="1"/>
            <a:r>
              <a:rPr lang="zh-CN" altLang="en-US" dirty="0"/>
              <a:t>刚才的公钥</a:t>
            </a:r>
            <a:endParaRPr lang="en-US" altLang="zh-CN" dirty="0"/>
          </a:p>
          <a:p>
            <a:pPr lvl="1"/>
            <a:r>
              <a:rPr lang="zh-CN" altLang="en-US" dirty="0"/>
              <a:t>标题</a:t>
            </a:r>
            <a:endParaRPr lang="en-US" altLang="zh-CN" dirty="0"/>
          </a:p>
          <a:p>
            <a:pPr lvl="1"/>
            <a:r>
              <a:rPr lang="zh-CN" altLang="en-US" dirty="0"/>
              <a:t>授权类型</a:t>
            </a:r>
            <a:endParaRPr lang="en-US" altLang="zh-CN" dirty="0"/>
          </a:p>
          <a:p>
            <a:pPr lvl="1"/>
            <a:r>
              <a:rPr lang="zh-CN" altLang="en-US" dirty="0"/>
              <a:t>过期时间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F74A0FB-A893-9ECD-4E9F-3EB4775FD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向服务器提供公钥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4D33446-F3E7-00E2-A51A-965D63EDB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013" y="1174133"/>
            <a:ext cx="7586313" cy="450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487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0BE4F63A-346C-5C63-FD76-8560293FC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设置好 </a:t>
            </a:r>
            <a:r>
              <a:rPr lang="en-US" altLang="zh-CN" dirty="0"/>
              <a:t>ssh </a:t>
            </a:r>
            <a:r>
              <a:rPr lang="zh-CN" altLang="en-US" dirty="0"/>
              <a:t>密钥之后，</a:t>
            </a:r>
            <a:r>
              <a:rPr lang="en-US" altLang="zh-CN" dirty="0"/>
              <a:t>git </a:t>
            </a:r>
            <a:r>
              <a:rPr lang="zh-CN" altLang="en-US" dirty="0"/>
              <a:t>就拥有了你的账号相同的访问权限。</a:t>
            </a:r>
            <a:endParaRPr lang="en-US" altLang="zh-CN" dirty="0"/>
          </a:p>
          <a:p>
            <a:r>
              <a:rPr lang="zh-CN" altLang="en-US" dirty="0"/>
              <a:t>因此可以对远程仓库进行操作：</a:t>
            </a:r>
            <a:endParaRPr lang="en-US" altLang="zh-CN" dirty="0"/>
          </a:p>
          <a:p>
            <a:pPr lvl="1"/>
            <a:r>
              <a:rPr lang="zh-CN" altLang="en-US" dirty="0"/>
              <a:t>建立仓库</a:t>
            </a:r>
            <a:endParaRPr lang="en-US" altLang="zh-CN" dirty="0"/>
          </a:p>
          <a:p>
            <a:pPr lvl="1"/>
            <a:r>
              <a:rPr lang="zh-CN" altLang="en-US" dirty="0"/>
              <a:t>绑定仓库</a:t>
            </a:r>
            <a:endParaRPr lang="en-US" altLang="zh-CN" dirty="0"/>
          </a:p>
          <a:p>
            <a:pPr lvl="1"/>
            <a:r>
              <a:rPr lang="zh-CN" altLang="en-US" dirty="0"/>
              <a:t>绑定分支</a:t>
            </a:r>
            <a:endParaRPr lang="en-US" altLang="zh-CN" dirty="0"/>
          </a:p>
          <a:p>
            <a:pPr lvl="1"/>
            <a:r>
              <a:rPr lang="zh-CN" altLang="en-US" dirty="0"/>
              <a:t>同步内容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4FC08FD-9939-90A8-B8BB-525ED25B7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远程仓库操作</a:t>
            </a:r>
          </a:p>
        </p:txBody>
      </p:sp>
    </p:spTree>
    <p:extLst>
      <p:ext uri="{BB962C8B-B14F-4D97-AF65-F5344CB8AC3E}">
        <p14:creationId xmlns:p14="http://schemas.microsoft.com/office/powerpoint/2010/main" val="22134306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DA52A6CD-0E00-CFBB-FB04-891A9972F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点击首页右上角的</a:t>
            </a:r>
            <a:endParaRPr lang="en-US" altLang="zh-CN" dirty="0"/>
          </a:p>
          <a:p>
            <a:r>
              <a:rPr lang="zh-CN" altLang="en-US" dirty="0"/>
              <a:t>特别注意可见性设置：</a:t>
            </a:r>
            <a:endParaRPr lang="en-US" altLang="zh-CN" dirty="0"/>
          </a:p>
          <a:p>
            <a:pPr lvl="1"/>
            <a:r>
              <a:rPr lang="en-US" altLang="zh-CN" dirty="0"/>
              <a:t>Private </a:t>
            </a:r>
            <a:r>
              <a:rPr lang="zh-CN" altLang="en-US" dirty="0"/>
              <a:t>是对自己和有授权的人可见。</a:t>
            </a:r>
            <a:endParaRPr lang="en-US" altLang="zh-CN" dirty="0"/>
          </a:p>
          <a:p>
            <a:pPr lvl="1"/>
            <a:r>
              <a:rPr lang="en-US" altLang="zh-CN" dirty="0"/>
              <a:t>Internal </a:t>
            </a:r>
            <a:r>
              <a:rPr lang="zh-CN" altLang="en-US" dirty="0"/>
              <a:t>是对登录用户可见。</a:t>
            </a:r>
            <a:endParaRPr lang="en-US" altLang="zh-CN" dirty="0"/>
          </a:p>
          <a:p>
            <a:pPr lvl="2"/>
            <a:r>
              <a:rPr lang="zh-CN" altLang="en-US" dirty="0"/>
              <a:t>是的，就是全校师生都能看到的意思。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92FB7E0-6E48-F2A0-949F-FA5CE542C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建立仓库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6A97B8E-F4A6-A619-F9F9-E4EB078D5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217" y="1453074"/>
            <a:ext cx="6060327" cy="45100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80A860E-61C6-C1AF-3CB1-93BCB9353D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0638" y="2134778"/>
            <a:ext cx="1466667" cy="5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7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B0B31BD1-9849-F114-68EC-EC61FA229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在项目的右侧可以获取项目链接。</a:t>
            </a:r>
            <a:endParaRPr lang="en-US" altLang="zh-CN" dirty="0"/>
          </a:p>
          <a:p>
            <a:r>
              <a:rPr lang="en-US" altLang="zh-CN" dirty="0">
                <a:latin typeface="Consolas" panose="020B0609020204030204" pitchFamily="49" charset="0"/>
              </a:rPr>
              <a:t>git clone &lt;url&gt;</a:t>
            </a:r>
            <a:r>
              <a:rPr lang="zh-CN" altLang="en-US" dirty="0"/>
              <a:t>：将远程项目克隆到本地</a:t>
            </a:r>
            <a:endParaRPr lang="en-US" altLang="zh-CN" dirty="0"/>
          </a:p>
          <a:p>
            <a:r>
              <a:rPr lang="zh-CN" altLang="en-US" dirty="0"/>
              <a:t>克隆项目之后：</a:t>
            </a:r>
            <a:endParaRPr lang="en-US" altLang="zh-CN" dirty="0"/>
          </a:p>
          <a:p>
            <a:pPr lvl="1"/>
            <a:r>
              <a:rPr lang="zh-CN" altLang="en-US" dirty="0"/>
              <a:t>会自动设置名为 </a:t>
            </a:r>
            <a:r>
              <a:rPr lang="en-US" altLang="zh-CN" dirty="0"/>
              <a:t>origin </a:t>
            </a:r>
            <a:r>
              <a:rPr lang="zh-CN" altLang="en-US" dirty="0"/>
              <a:t>的 </a:t>
            </a:r>
            <a:r>
              <a:rPr lang="en-US" altLang="zh-CN" dirty="0"/>
              <a:t>remote </a:t>
            </a:r>
            <a:r>
              <a:rPr lang="zh-CN" altLang="en-US" dirty="0"/>
              <a:t>为此 </a:t>
            </a:r>
            <a:r>
              <a:rPr lang="en-US" altLang="zh-CN" dirty="0"/>
              <a:t>url</a:t>
            </a:r>
            <a:r>
              <a:rPr lang="zh-CN" altLang="en-US" dirty="0"/>
              <a:t>。</a:t>
            </a:r>
            <a:endParaRPr lang="en-US" altLang="zh-CN" dirty="0"/>
          </a:p>
          <a:p>
            <a:pPr lvl="2"/>
            <a:r>
              <a:rPr lang="zh-CN" altLang="en-US" dirty="0"/>
              <a:t>使用 </a:t>
            </a:r>
            <a:r>
              <a:rPr lang="en-US" altLang="zh-CN" dirty="0"/>
              <a:t>git clone &lt;url&gt; -o &lt;remote name&gt; </a:t>
            </a:r>
            <a:r>
              <a:rPr lang="zh-CN" altLang="en-US" dirty="0"/>
              <a:t>指定此初始 </a:t>
            </a:r>
            <a:r>
              <a:rPr lang="en-US" altLang="zh-CN" dirty="0"/>
              <a:t>remote </a:t>
            </a:r>
            <a:r>
              <a:rPr lang="zh-CN" altLang="en-US" dirty="0"/>
              <a:t>的名称。</a:t>
            </a:r>
            <a:endParaRPr lang="en-US" altLang="zh-CN" dirty="0"/>
          </a:p>
          <a:p>
            <a:pPr lvl="1"/>
            <a:r>
              <a:rPr lang="zh-CN" altLang="en-US" dirty="0"/>
              <a:t>会拉取所有远程分支到本地。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AD67A5E-C8A0-2B56-6B78-A03B6B8ED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>
                <a:latin typeface="Consolas" panose="020B0609020204030204" pitchFamily="49" charset="0"/>
              </a:rPr>
              <a:t>git clone</a:t>
            </a:r>
            <a:endParaRPr lang="zh-CN" altLang="en-US" cap="none" dirty="0">
              <a:latin typeface="Consolas" panose="020B0609020204030204" pitchFamily="49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4CDB59E-1878-8DFC-2EDD-AB1FDB4A3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955" y="887343"/>
            <a:ext cx="4123809" cy="2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32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5AC6405-BF0E-E65A-9413-21D0ED52F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清晰的开发历史</a:t>
            </a:r>
            <a:endParaRPr lang="en-US" altLang="zh-CN" dirty="0"/>
          </a:p>
          <a:p>
            <a:r>
              <a:rPr lang="zh-CN" altLang="en-US" dirty="0"/>
              <a:t>一目了然的修改记录</a:t>
            </a:r>
            <a:endParaRPr lang="en-US" altLang="zh-CN" dirty="0"/>
          </a:p>
          <a:p>
            <a:r>
              <a:rPr lang="zh-CN" altLang="en-US" dirty="0"/>
              <a:t>精确到行的修改溯源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D414AAA-B5D2-B68E-B675-CD4A68F2D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/>
              <a:t>Git </a:t>
            </a:r>
            <a:r>
              <a:rPr lang="zh-CN" altLang="en-US" cap="none" dirty="0"/>
              <a:t>的版本控制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4E4017C-B2A6-6BF0-987B-7DA553114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849" y="1382472"/>
            <a:ext cx="7355159" cy="397746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804562A-5D22-0812-19FC-876F8918E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9961" y="1516315"/>
            <a:ext cx="7672934" cy="409305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6E3D888-45AA-E9CE-3D4C-35996AB2BC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732" y="1516315"/>
            <a:ext cx="7187475" cy="416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0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6261001B-1ABA-45B9-E2EC-5C375C7D4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377" y="2180498"/>
            <a:ext cx="10521387" cy="4084078"/>
          </a:xfrm>
        </p:spPr>
        <p:txBody>
          <a:bodyPr/>
          <a:lstStyle/>
          <a:p>
            <a:r>
              <a:rPr lang="en-US" altLang="zh-CN" dirty="0">
                <a:latin typeface="Consolas" panose="020B0609020204030204" pitchFamily="49" charset="0"/>
              </a:rPr>
              <a:t>git remote </a:t>
            </a:r>
            <a:r>
              <a:rPr lang="zh-CN" altLang="en-US" dirty="0"/>
              <a:t>指令用于管理远程仓库。</a:t>
            </a:r>
            <a:endParaRPr lang="en-US" altLang="zh-CN" dirty="0"/>
          </a:p>
          <a:p>
            <a:r>
              <a:rPr lang="en-US" altLang="zh-CN" dirty="0">
                <a:latin typeface="Consolas" panose="020B0609020204030204" pitchFamily="49" charset="0"/>
              </a:rPr>
              <a:t>git remote</a:t>
            </a:r>
            <a:r>
              <a:rPr lang="zh-CN" altLang="en-US" dirty="0"/>
              <a:t>：展示所有远程仓库。</a:t>
            </a:r>
            <a:endParaRPr lang="en-US" altLang="zh-CN" dirty="0"/>
          </a:p>
          <a:p>
            <a:r>
              <a:rPr lang="en-US" altLang="zh-CN" dirty="0">
                <a:latin typeface="Consolas" panose="020B0609020204030204" pitchFamily="49" charset="0"/>
              </a:rPr>
              <a:t>git remote add &lt;url&gt;</a:t>
            </a:r>
            <a:r>
              <a:rPr lang="zh-CN" altLang="en-US" dirty="0"/>
              <a:t>：添加 </a:t>
            </a:r>
            <a:r>
              <a:rPr lang="en-US" altLang="zh-CN" dirty="0"/>
              <a:t>url </a:t>
            </a:r>
            <a:r>
              <a:rPr lang="zh-CN" altLang="en-US" dirty="0"/>
              <a:t>指向的远程仓库。</a:t>
            </a:r>
            <a:endParaRPr lang="en-US" altLang="zh-CN" dirty="0"/>
          </a:p>
          <a:p>
            <a:r>
              <a:rPr lang="en-US" altLang="zh-CN" dirty="0">
                <a:latin typeface="Consolas" panose="020B0609020204030204" pitchFamily="49" charset="0"/>
              </a:rPr>
              <a:t>git remote remove &lt;name&gt;</a:t>
            </a:r>
            <a:r>
              <a:rPr lang="zh-CN" altLang="en-US" dirty="0"/>
              <a:t>：删除远程仓库。</a:t>
            </a:r>
            <a:endParaRPr lang="en-US" altLang="zh-CN" dirty="0"/>
          </a:p>
          <a:p>
            <a:r>
              <a:rPr lang="zh-CN" altLang="en-US" dirty="0"/>
              <a:t>每个本地分支都可以跟踪一个来源于远程仓库的远程分支。</a:t>
            </a:r>
            <a:endParaRPr lang="en-US" altLang="zh-CN" dirty="0"/>
          </a:p>
          <a:p>
            <a:pPr marL="575986" lvl="2"/>
            <a:r>
              <a:rPr lang="zh-CN" altLang="en-US" sz="2100" dirty="0">
                <a:latin typeface="Consolas" panose="020B0609020204030204" pitchFamily="49" charset="0"/>
              </a:rPr>
              <a:t>远程分支是只读的，只能以 分离</a:t>
            </a:r>
            <a:r>
              <a:rPr lang="en-US" altLang="zh-CN" sz="2100" dirty="0">
                <a:latin typeface="Consolas" panose="020B0609020204030204" pitchFamily="49" charset="0"/>
              </a:rPr>
              <a:t>HEAD </a:t>
            </a:r>
            <a:r>
              <a:rPr lang="zh-CN" altLang="en-US" sz="2100" dirty="0">
                <a:latin typeface="Consolas" panose="020B0609020204030204" pitchFamily="49" charset="0"/>
              </a:rPr>
              <a:t>模式切入，但可以作为合并的源分支。</a:t>
            </a:r>
            <a:endParaRPr lang="en-US" altLang="zh-CN" sz="2100" dirty="0">
              <a:latin typeface="Consolas" panose="020B0609020204030204" pitchFamily="49" charset="0"/>
            </a:endParaRPr>
          </a:p>
          <a:p>
            <a:pPr marL="575986" lvl="2"/>
            <a:r>
              <a:rPr lang="zh-CN" altLang="en-US" sz="2100" dirty="0">
                <a:latin typeface="Consolas" panose="020B0609020204030204" pitchFamily="49" charset="0"/>
              </a:rPr>
              <a:t>远程分支都为 </a:t>
            </a:r>
            <a:r>
              <a:rPr lang="en-US" altLang="zh-CN" sz="2100" dirty="0">
                <a:latin typeface="Consolas" panose="020B0609020204030204" pitchFamily="49" charset="0"/>
              </a:rPr>
              <a:t>&lt;remote&gt;/&lt;branch&gt; </a:t>
            </a:r>
            <a:r>
              <a:rPr lang="zh-CN" altLang="en-US" sz="2100" dirty="0">
                <a:latin typeface="Consolas" panose="020B0609020204030204" pitchFamily="49" charset="0"/>
              </a:rPr>
              <a:t>的格式，即 远程名称</a:t>
            </a:r>
            <a:r>
              <a:rPr lang="en-US" altLang="zh-CN" sz="2100" dirty="0">
                <a:latin typeface="Consolas" panose="020B0609020204030204" pitchFamily="49" charset="0"/>
              </a:rPr>
              <a:t>+</a:t>
            </a:r>
            <a:r>
              <a:rPr lang="zh-CN" altLang="en-US" sz="2100" dirty="0">
                <a:latin typeface="Consolas" panose="020B0609020204030204" pitchFamily="49" charset="0"/>
              </a:rPr>
              <a:t>分支名称。</a:t>
            </a:r>
            <a:endParaRPr lang="en-US" altLang="zh-CN" sz="2100" dirty="0">
              <a:latin typeface="Consolas" panose="020B0609020204030204" pitchFamily="49" charset="0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97DA7E5-DB07-4DA3-9B01-67E3F65F9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>
                <a:latin typeface="Consolas" panose="020B0609020204030204" pitchFamily="49" charset="0"/>
              </a:rPr>
              <a:t>git remote</a:t>
            </a:r>
            <a:endParaRPr lang="zh-CN" altLang="en-US" cap="none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0553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30BC516D-3CF8-8E55-E812-D1D5E84EA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377" y="2180498"/>
            <a:ext cx="10521387" cy="4084078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Consolas" panose="020B0609020204030204" pitchFamily="49" charset="0"/>
              </a:rPr>
              <a:t>git fetch &lt;remote&gt;</a:t>
            </a:r>
            <a:r>
              <a:rPr lang="zh-CN" altLang="en-US" dirty="0"/>
              <a:t>：拉取指定远程仓库的所有分支到本地</a:t>
            </a:r>
            <a:endParaRPr lang="en-US" altLang="zh-CN" dirty="0"/>
          </a:p>
          <a:p>
            <a:r>
              <a:rPr lang="zh-CN" altLang="en-US" dirty="0">
                <a:latin typeface="Consolas" panose="020B0609020204030204" pitchFamily="49" charset="0"/>
              </a:rPr>
              <a:t>在拉取远程分支，使用 </a:t>
            </a:r>
            <a:r>
              <a:rPr lang="en-US" altLang="zh-CN" dirty="0">
                <a:latin typeface="Consolas" panose="020B0609020204030204" pitchFamily="49" charset="0"/>
              </a:rPr>
              <a:t>git branch -r </a:t>
            </a:r>
            <a:r>
              <a:rPr lang="zh-CN" altLang="en-US" dirty="0">
                <a:latin typeface="Consolas" panose="020B0609020204030204" pitchFamily="49" charset="0"/>
              </a:rPr>
              <a:t>可以查看远程分支和跟踪情况。</a:t>
            </a:r>
            <a:endParaRPr lang="en-US" altLang="zh-CN" dirty="0">
              <a:latin typeface="Consolas" panose="020B0609020204030204" pitchFamily="49" charset="0"/>
            </a:endParaRPr>
          </a:p>
          <a:p>
            <a:pPr marL="575986" lvl="2"/>
            <a:r>
              <a:rPr lang="zh-CN" altLang="en-US" sz="2100" dirty="0">
                <a:latin typeface="Consolas" panose="020B0609020204030204" pitchFamily="49" charset="0"/>
              </a:rPr>
              <a:t>使用 </a:t>
            </a:r>
            <a:r>
              <a:rPr lang="en-US" altLang="zh-CN" sz="2100" dirty="0">
                <a:latin typeface="Consolas" panose="020B0609020204030204" pitchFamily="49" charset="0"/>
              </a:rPr>
              <a:t>git switch &lt;branch&gt; </a:t>
            </a:r>
            <a:r>
              <a:rPr lang="zh-CN" altLang="en-US" sz="2100" dirty="0">
                <a:latin typeface="Consolas" panose="020B0609020204030204" pitchFamily="49" charset="0"/>
              </a:rPr>
              <a:t>尝试切换到一个存在的远程分支上时：</a:t>
            </a:r>
            <a:endParaRPr lang="en-US" altLang="zh-CN" sz="2100" dirty="0">
              <a:latin typeface="Consolas" panose="020B0609020204030204" pitchFamily="49" charset="0"/>
            </a:endParaRPr>
          </a:p>
          <a:p>
            <a:pPr marL="575986" lvl="2"/>
            <a:r>
              <a:rPr lang="zh-CN" altLang="en-US" sz="2100" dirty="0">
                <a:latin typeface="Consolas" panose="020B0609020204030204" pitchFamily="49" charset="0"/>
              </a:rPr>
              <a:t>会创建同名本地分支，并令其跟踪对应远程分支。</a:t>
            </a:r>
            <a:endParaRPr lang="en-US" altLang="zh-CN" sz="2100" dirty="0">
              <a:latin typeface="Consolas" panose="020B0609020204030204" pitchFamily="49" charset="0"/>
            </a:endParaRPr>
          </a:p>
          <a:p>
            <a:r>
              <a:rPr lang="en-US" altLang="zh-CN" dirty="0">
                <a:latin typeface="Consolas" panose="020B0609020204030204" pitchFamily="49" charset="0"/>
              </a:rPr>
              <a:t>git pull</a:t>
            </a:r>
            <a:r>
              <a:rPr lang="zh-CN" altLang="en-US" dirty="0">
                <a:latin typeface="Consolas" panose="020B0609020204030204" pitchFamily="49" charset="0"/>
              </a:rPr>
              <a:t>：拉取当前分支跟踪的远程分支，并与当前分支合并。</a:t>
            </a:r>
            <a:endParaRPr lang="en-US" altLang="zh-CN" dirty="0">
              <a:latin typeface="Consolas" panose="020B0609020204030204" pitchFamily="49" charset="0"/>
            </a:endParaRPr>
          </a:p>
          <a:p>
            <a:pPr marL="575986" lvl="2"/>
            <a:r>
              <a:rPr lang="en-US" altLang="zh-CN" sz="2100" dirty="0">
                <a:latin typeface="Consolas" panose="020B0609020204030204" pitchFamily="49" charset="0"/>
              </a:rPr>
              <a:t>git pull = git fetch + git merge</a:t>
            </a:r>
          </a:p>
          <a:p>
            <a:pPr marL="575986" lvl="2"/>
            <a:r>
              <a:rPr lang="zh-CN" altLang="en-US" sz="2100" dirty="0">
                <a:latin typeface="Consolas" panose="020B0609020204030204" pitchFamily="49" charset="0"/>
              </a:rPr>
              <a:t>用参数 </a:t>
            </a:r>
            <a:r>
              <a:rPr lang="en-US" altLang="zh-CN" sz="2100" dirty="0">
                <a:latin typeface="Consolas" panose="020B0609020204030204" pitchFamily="49" charset="0"/>
              </a:rPr>
              <a:t>--rebase</a:t>
            </a:r>
            <a:r>
              <a:rPr lang="zh-CN" altLang="en-US" sz="2100" dirty="0">
                <a:latin typeface="Consolas" panose="020B0609020204030204" pitchFamily="49" charset="0"/>
              </a:rPr>
              <a:t>、</a:t>
            </a:r>
            <a:r>
              <a:rPr lang="en-US" altLang="zh-CN" sz="2100" dirty="0">
                <a:latin typeface="Consolas" panose="020B0609020204030204" pitchFamily="49" charset="0"/>
              </a:rPr>
              <a:t>--squash </a:t>
            </a:r>
            <a:r>
              <a:rPr lang="zh-CN" altLang="en-US" sz="2100" dirty="0">
                <a:latin typeface="Consolas" panose="020B0609020204030204" pitchFamily="49" charset="0"/>
              </a:rPr>
              <a:t>设置合并时的行为。</a:t>
            </a:r>
            <a:endParaRPr lang="en-US" altLang="zh-CN" sz="2100" dirty="0">
              <a:latin typeface="Consolas" panose="020B0609020204030204" pitchFamily="49" charset="0"/>
            </a:endParaRPr>
          </a:p>
          <a:p>
            <a:pPr marL="575986" lvl="2"/>
            <a:r>
              <a:rPr lang="zh-CN" altLang="en-US" sz="2100" dirty="0">
                <a:latin typeface="Consolas" panose="020B0609020204030204" pitchFamily="49" charset="0"/>
              </a:rPr>
              <a:t>用参数 </a:t>
            </a:r>
            <a:r>
              <a:rPr lang="en-US" altLang="zh-CN" sz="2100" dirty="0">
                <a:latin typeface="Consolas" panose="020B0609020204030204" pitchFamily="49" charset="0"/>
              </a:rPr>
              <a:t>--no-commit </a:t>
            </a:r>
            <a:r>
              <a:rPr lang="zh-CN" altLang="en-US" sz="2100" dirty="0">
                <a:latin typeface="Consolas" panose="020B0609020204030204" pitchFamily="49" charset="0"/>
              </a:rPr>
              <a:t>设置在合并后不自动提交，而是将修改存入暂存区。</a:t>
            </a:r>
            <a:endParaRPr lang="en-US" altLang="zh-CN" sz="2100" dirty="0">
              <a:latin typeface="Consolas" panose="020B0609020204030204" pitchFamily="49" charset="0"/>
            </a:endParaRPr>
          </a:p>
          <a:p>
            <a:pPr marL="575986" lvl="2"/>
            <a:endParaRPr lang="en-US" altLang="zh-CN" sz="2100" dirty="0">
              <a:latin typeface="Consolas" panose="020B0609020204030204" pitchFamily="49" charset="0"/>
            </a:endParaRPr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CCD2C92-E98C-68E9-1156-1A3E39664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从远程到本地</a:t>
            </a:r>
          </a:p>
        </p:txBody>
      </p:sp>
    </p:spTree>
    <p:extLst>
      <p:ext uri="{BB962C8B-B14F-4D97-AF65-F5344CB8AC3E}">
        <p14:creationId xmlns:p14="http://schemas.microsoft.com/office/powerpoint/2010/main" val="225746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6D7A2C32-CBCA-DC27-726F-26B377EA9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377" y="2180498"/>
            <a:ext cx="10521387" cy="4084078"/>
          </a:xfrm>
        </p:spPr>
        <p:txBody>
          <a:bodyPr>
            <a:normAutofit lnSpcReduction="10000"/>
          </a:bodyPr>
          <a:lstStyle/>
          <a:p>
            <a:r>
              <a:rPr lang="en-US" altLang="zh-CN" dirty="0">
                <a:latin typeface="Consolas" panose="020B0609020204030204" pitchFamily="49" charset="0"/>
              </a:rPr>
              <a:t>git push</a:t>
            </a:r>
            <a:r>
              <a:rPr lang="zh-CN" altLang="en-US" dirty="0"/>
              <a:t>：将本地分支推送到远程，这将更新远程分支。</a:t>
            </a:r>
            <a:endParaRPr lang="en-US" altLang="zh-CN" dirty="0"/>
          </a:p>
          <a:p>
            <a:pPr lvl="1"/>
            <a:r>
              <a:rPr lang="zh-CN" altLang="en-US" dirty="0"/>
              <a:t>只支持 </a:t>
            </a:r>
            <a:r>
              <a:rPr lang="en-US" altLang="zh-CN" dirty="0"/>
              <a:t>fast-forward </a:t>
            </a:r>
            <a:r>
              <a:rPr lang="zh-CN" altLang="en-US" dirty="0"/>
              <a:t>的合并，即只能在远程分支后追加 </a:t>
            </a:r>
            <a:r>
              <a:rPr lang="en-US" altLang="zh-CN" dirty="0"/>
              <a:t>commit</a:t>
            </a:r>
            <a:r>
              <a:rPr lang="zh-CN" altLang="en-US" dirty="0"/>
              <a:t>。</a:t>
            </a:r>
          </a:p>
          <a:p>
            <a:pPr lvl="1"/>
            <a:r>
              <a:rPr lang="en-US" altLang="zh-CN" dirty="0">
                <a:latin typeface="Consolas" panose="020B0609020204030204" pitchFamily="49" charset="0"/>
              </a:rPr>
              <a:t>git push –f </a:t>
            </a:r>
            <a:r>
              <a:rPr lang="zh-CN" altLang="en-US" dirty="0">
                <a:latin typeface="Consolas" panose="020B0609020204030204" pitchFamily="49" charset="0"/>
              </a:rPr>
              <a:t>会强制将远程分支与本地分支同步。</a:t>
            </a:r>
            <a:endParaRPr lang="en-US" altLang="zh-CN" dirty="0">
              <a:latin typeface="Consolas" panose="020B0609020204030204" pitchFamily="49" charset="0"/>
            </a:endParaRPr>
          </a:p>
          <a:p>
            <a:r>
              <a:rPr lang="en-US" altLang="zh-CN" dirty="0">
                <a:latin typeface="Consolas" panose="020B0609020204030204" pitchFamily="49" charset="0"/>
              </a:rPr>
              <a:t>git push –u &lt;remote&gt; [&lt;branch&gt;]</a:t>
            </a:r>
            <a:r>
              <a:rPr lang="zh-CN" altLang="en-US" dirty="0"/>
              <a:t>：在远程创建分支</a:t>
            </a:r>
            <a:r>
              <a:rPr lang="en-US" altLang="zh-CN" dirty="0"/>
              <a:t> branch</a:t>
            </a:r>
            <a:r>
              <a:rPr lang="zh-CN" altLang="en-US" dirty="0"/>
              <a:t>，将本地分支推送到这个分支远程并进行跟踪。</a:t>
            </a:r>
            <a:endParaRPr lang="en-US" altLang="zh-CN" dirty="0"/>
          </a:p>
          <a:p>
            <a:pPr lvl="1"/>
            <a:r>
              <a:rPr lang="zh-CN" altLang="en-US" dirty="0">
                <a:latin typeface="Consolas" panose="020B0609020204030204" pitchFamily="49" charset="0"/>
              </a:rPr>
              <a:t>不填写 </a:t>
            </a:r>
            <a:r>
              <a:rPr lang="en-US" altLang="zh-CN" dirty="0">
                <a:latin typeface="Consolas" panose="020B0609020204030204" pitchFamily="49" charset="0"/>
              </a:rPr>
              <a:t>branch </a:t>
            </a:r>
            <a:r>
              <a:rPr lang="zh-CN" altLang="en-US" dirty="0">
                <a:latin typeface="Consolas" panose="020B0609020204030204" pitchFamily="49" charset="0"/>
              </a:rPr>
              <a:t>参数则默认为当前分支名。</a:t>
            </a:r>
            <a:endParaRPr lang="en-US" altLang="zh-CN" dirty="0">
              <a:latin typeface="Consolas" panose="020B0609020204030204" pitchFamily="49" charset="0"/>
            </a:endParaRPr>
          </a:p>
          <a:p>
            <a:pPr lvl="1"/>
            <a:r>
              <a:rPr lang="zh-CN" altLang="en-US" dirty="0">
                <a:latin typeface="Consolas" panose="020B0609020204030204" pitchFamily="49" charset="0"/>
              </a:rPr>
              <a:t>为 </a:t>
            </a:r>
            <a:r>
              <a:rPr lang="en-US" altLang="zh-CN" dirty="0">
                <a:latin typeface="Consolas" panose="020B0609020204030204" pitchFamily="49" charset="0"/>
              </a:rPr>
              <a:t>git push --set-upstream </a:t>
            </a:r>
            <a:r>
              <a:rPr lang="zh-CN" altLang="en-US" dirty="0">
                <a:latin typeface="Consolas" panose="020B0609020204030204" pitchFamily="49" charset="0"/>
              </a:rPr>
              <a:t>的简写。</a:t>
            </a:r>
            <a:endParaRPr lang="en-US" altLang="zh-CN" dirty="0">
              <a:latin typeface="Consolas" panose="020B0609020204030204" pitchFamily="49" charset="0"/>
            </a:endParaRPr>
          </a:p>
          <a:p>
            <a:r>
              <a:rPr lang="en-US" altLang="zh-CN" dirty="0">
                <a:latin typeface="Consolas" panose="020B0609020204030204" pitchFamily="49" charset="0"/>
              </a:rPr>
              <a:t>git branch --set-upstream &lt;remote&gt; &lt;local&gt;:&lt;remote</a:t>
            </a:r>
            <a:r>
              <a:rPr lang="zh-CN" altLang="en-US" dirty="0">
                <a:latin typeface="Consolas" panose="020B0609020204030204" pitchFamily="49" charset="0"/>
              </a:rPr>
              <a:t> </a:t>
            </a:r>
            <a:r>
              <a:rPr lang="en-US" altLang="zh-CN" dirty="0">
                <a:latin typeface="Consolas" panose="020B0609020204030204" pitchFamily="49" charset="0"/>
              </a:rPr>
              <a:t>branch&gt;</a:t>
            </a:r>
          </a:p>
          <a:p>
            <a:pPr lvl="1"/>
            <a:r>
              <a:rPr lang="zh-CN" altLang="en-US" dirty="0">
                <a:latin typeface="Consolas" panose="020B0609020204030204" pitchFamily="49" charset="0"/>
              </a:rPr>
              <a:t>令 </a:t>
            </a:r>
            <a:r>
              <a:rPr lang="en-US" altLang="zh-CN" dirty="0">
                <a:latin typeface="Consolas" panose="020B0609020204030204" pitchFamily="49" charset="0"/>
              </a:rPr>
              <a:t>local </a:t>
            </a:r>
            <a:r>
              <a:rPr lang="zh-CN" altLang="en-US" dirty="0">
                <a:latin typeface="Consolas" panose="020B0609020204030204" pitchFamily="49" charset="0"/>
              </a:rPr>
              <a:t>分支跟踪 </a:t>
            </a:r>
            <a:r>
              <a:rPr lang="en-US" altLang="zh-CN" dirty="0">
                <a:latin typeface="Consolas" panose="020B0609020204030204" pitchFamily="49" charset="0"/>
              </a:rPr>
              <a:t>&lt;remote&gt;/&lt;remote branch&gt;</a:t>
            </a:r>
            <a:r>
              <a:rPr lang="zh-CN" altLang="en-US" dirty="0">
                <a:latin typeface="Consolas" panose="020B0609020204030204" pitchFamily="49" charset="0"/>
              </a:rPr>
              <a:t>。</a:t>
            </a:r>
            <a:endParaRPr lang="en-US" altLang="zh-CN" dirty="0">
              <a:latin typeface="Consolas" panose="020B0609020204030204" pitchFamily="49" charset="0"/>
            </a:endParaRPr>
          </a:p>
          <a:p>
            <a:endParaRPr lang="en-US" altLang="zh-CN" sz="2700" dirty="0">
              <a:latin typeface="Consolas" panose="020B0609020204030204" pitchFamily="49" charset="0"/>
            </a:endParaRPr>
          </a:p>
          <a:p>
            <a:endParaRPr lang="en-US" altLang="zh-CN" sz="2700" dirty="0">
              <a:latin typeface="Consolas" panose="020B0609020204030204" pitchFamily="49" charset="0"/>
            </a:endParaRPr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6B46C6F-C9EB-9B52-AE49-29C226AB7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从本地到远程</a:t>
            </a:r>
          </a:p>
        </p:txBody>
      </p:sp>
    </p:spTree>
    <p:extLst>
      <p:ext uri="{BB962C8B-B14F-4D97-AF65-F5344CB8AC3E}">
        <p14:creationId xmlns:p14="http://schemas.microsoft.com/office/powerpoint/2010/main" val="117080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C18107-2BC1-FB23-0F5E-23654051AB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cap="none" dirty="0"/>
              <a:t>Git with VS Code</a:t>
            </a:r>
            <a:endParaRPr lang="zh-CN" altLang="en-US" cap="none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9A442F4-72DF-3142-86F1-3C50A0B358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cap="none" dirty="0"/>
              <a:t>VS Code </a:t>
            </a:r>
            <a:r>
              <a:rPr lang="zh-CN" altLang="en-US" dirty="0"/>
              <a:t>天下第一！</a:t>
            </a:r>
          </a:p>
        </p:txBody>
      </p:sp>
    </p:spTree>
    <p:extLst>
      <p:ext uri="{BB962C8B-B14F-4D97-AF65-F5344CB8AC3E}">
        <p14:creationId xmlns:p14="http://schemas.microsoft.com/office/powerpoint/2010/main" val="126657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C854314E-2890-6A78-58C2-DAC871CD3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Consolas" panose="020B0609020204030204" pitchFamily="49" charset="0"/>
              </a:rPr>
              <a:t>git blame &lt;file&gt;</a:t>
            </a:r>
            <a:r>
              <a:rPr lang="zh-CN" altLang="en-US" dirty="0"/>
              <a:t>：展示文件每一行是哪个 </a:t>
            </a:r>
            <a:r>
              <a:rPr lang="en-US" altLang="zh-CN" dirty="0"/>
              <a:t>commit </a:t>
            </a:r>
            <a:r>
              <a:rPr lang="zh-CN" altLang="en-US" dirty="0"/>
              <a:t>时修改的。</a:t>
            </a:r>
            <a:endParaRPr lang="en-US" altLang="zh-CN" dirty="0"/>
          </a:p>
          <a:p>
            <a:r>
              <a:rPr lang="en-US" altLang="zh-CN" dirty="0">
                <a:latin typeface="Consolas" panose="020B0609020204030204" pitchFamily="49" charset="0"/>
              </a:rPr>
              <a:t>git diff</a:t>
            </a:r>
            <a:r>
              <a:rPr lang="zh-CN" altLang="en-US" dirty="0"/>
              <a:t>：展示所有未追踪的更改。</a:t>
            </a:r>
            <a:endParaRPr lang="en-US" altLang="zh-CN" dirty="0"/>
          </a:p>
          <a:p>
            <a:r>
              <a:rPr lang="en-US" altLang="zh-CN" dirty="0">
                <a:latin typeface="Consolas" panose="020B0609020204030204" pitchFamily="49" charset="0"/>
              </a:rPr>
              <a:t>git diff --cached</a:t>
            </a:r>
            <a:r>
              <a:rPr lang="zh-CN" altLang="en-US" dirty="0"/>
              <a:t>：展示暂存区内的所有更改</a:t>
            </a:r>
            <a:endParaRPr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2785382-F2E5-8D9F-1A54-39A423F57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cap="none" dirty="0">
                <a:latin typeface="Consolas" panose="020B0609020204030204" pitchFamily="49" charset="0"/>
              </a:rPr>
              <a:t>从两条指令说起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AF21375-C52E-284C-9BD9-29768587D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909" y="2677396"/>
            <a:ext cx="5885855" cy="329607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9A3DA32-34FC-D02A-67D0-E61977216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5716" y="2677396"/>
            <a:ext cx="2819048" cy="27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2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DC7E2D82-13CF-E3C0-36F2-388C23D6B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这些指令的功能很好，但不够方便！</a:t>
            </a:r>
            <a:endParaRPr lang="en-US" altLang="zh-CN" dirty="0"/>
          </a:p>
          <a:p>
            <a:r>
              <a:rPr lang="zh-CN" altLang="en-US" dirty="0"/>
              <a:t>一边看着 </a:t>
            </a:r>
            <a:r>
              <a:rPr lang="en-US" altLang="zh-CN" dirty="0"/>
              <a:t>git </a:t>
            </a:r>
            <a:r>
              <a:rPr lang="zh-CN" altLang="en-US" dirty="0"/>
              <a:t>的输出，一边看着编辑器改代码是很痛苦的事情。</a:t>
            </a:r>
            <a:endParaRPr lang="en-US" altLang="zh-CN" dirty="0"/>
          </a:p>
          <a:p>
            <a:r>
              <a:rPr lang="en-US" altLang="zh-CN" dirty="0"/>
              <a:t>VS code </a:t>
            </a:r>
            <a:r>
              <a:rPr lang="zh-CN" altLang="en-US" dirty="0"/>
              <a:t>提供了一些可以将 </a:t>
            </a:r>
            <a:r>
              <a:rPr lang="en-US" altLang="zh-CN" dirty="0"/>
              <a:t>git </a:t>
            </a:r>
            <a:r>
              <a:rPr lang="zh-CN" altLang="en-US" dirty="0"/>
              <a:t>的输出可视化到编辑器中的功能和插件。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19D3A5A-2A74-888B-C07F-5CA6591FE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不方便！</a:t>
            </a:r>
          </a:p>
        </p:txBody>
      </p:sp>
    </p:spTree>
    <p:extLst>
      <p:ext uri="{BB962C8B-B14F-4D97-AF65-F5344CB8AC3E}">
        <p14:creationId xmlns:p14="http://schemas.microsoft.com/office/powerpoint/2010/main" val="27701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EF02E0C5-B7D5-7CF8-9B34-390CF94BD4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4968" y="1608623"/>
            <a:ext cx="9346075" cy="4471665"/>
          </a:xfr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DA747394-3ACD-AD46-CA02-9AED6EE35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cap="none" dirty="0">
                <a:latin typeface="Consolas" panose="020B0609020204030204" pitchFamily="49" charset="0"/>
              </a:rPr>
              <a:t>源代码管理</a:t>
            </a:r>
          </a:p>
        </p:txBody>
      </p:sp>
    </p:spTree>
    <p:extLst>
      <p:ext uri="{BB962C8B-B14F-4D97-AF65-F5344CB8AC3E}">
        <p14:creationId xmlns:p14="http://schemas.microsoft.com/office/powerpoint/2010/main" val="17701616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14FD1A7B-D0E9-5304-D7DB-ACCF18250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0BC4FF9-C680-5CC2-92D9-F7491F0D7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合并解析器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C545C66-FEAC-D4D9-E0D6-98E7C61FC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46" y="2180498"/>
            <a:ext cx="10219048" cy="330476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BCB861A-8552-7C88-DE08-6A4F4B351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546" y="1454292"/>
            <a:ext cx="10142382" cy="481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7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D9E5D23B-7552-0984-40C5-04008B8D3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150B3F9-D2A7-D627-7942-6237D4632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插件：</a:t>
            </a:r>
            <a:r>
              <a:rPr lang="en-US" altLang="zh-CN" cap="none" dirty="0"/>
              <a:t>Git blame</a:t>
            </a:r>
            <a:endParaRPr lang="zh-CN" altLang="en-US" cap="none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E024B63-DE1F-04FF-65A7-573D663E9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185" y="1608624"/>
            <a:ext cx="5276190" cy="255238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DD38A9D-757F-B474-0A2E-2472489BA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447" y="1437618"/>
            <a:ext cx="9710928" cy="502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5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941063B-6656-E6A1-CF93-7DE61D50B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E5B5532-DE44-1ECE-4ECC-5B51FFB8E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插件：</a:t>
            </a:r>
            <a:r>
              <a:rPr lang="en-US" altLang="zh-CN" cap="none" dirty="0"/>
              <a:t>Git Lens</a:t>
            </a:r>
            <a:endParaRPr lang="zh-CN" altLang="en-US" cap="none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6F73EAE-9F66-D7D7-484B-751C9D23C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377" y="1608624"/>
            <a:ext cx="10415016" cy="447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29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A29C4B41-30F1-B4A4-5187-77CA12F18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22" y="1774089"/>
            <a:ext cx="5087075" cy="536005"/>
          </a:xfrm>
        </p:spPr>
        <p:txBody>
          <a:bodyPr/>
          <a:lstStyle/>
          <a:p>
            <a:r>
              <a:rPr lang="en-US" dirty="0"/>
              <a:t>Git</a:t>
            </a:r>
            <a:r>
              <a:rPr lang="zh-CN" altLang="en-US" dirty="0"/>
              <a:t>：创建版本快照</a:t>
            </a:r>
            <a:r>
              <a:rPr lang="en-US" dirty="0"/>
              <a:t> 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F8EB23D3-0A97-41A7-19AC-DE1EC96007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01944" y="1774089"/>
            <a:ext cx="5087073" cy="553373"/>
          </a:xfrm>
        </p:spPr>
        <p:txBody>
          <a:bodyPr/>
          <a:lstStyle/>
          <a:p>
            <a:r>
              <a:rPr lang="zh-CN" altLang="en-US" dirty="0"/>
              <a:t>拍摄目标：文件夹的内容</a:t>
            </a:r>
            <a:endParaRPr lang="en-US" dirty="0"/>
          </a:p>
        </p:txBody>
      </p:sp>
      <p:sp>
        <p:nvSpPr>
          <p:cNvPr id="29" name="Title 5">
            <a:extLst>
              <a:ext uri="{FF2B5EF4-FFF2-40B4-BE49-F238E27FC236}">
                <a16:creationId xmlns:a16="http://schemas.microsoft.com/office/drawing/2014/main" id="{C941FDFF-3F10-EAC1-741A-102A8EB6B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06" y="593424"/>
            <a:ext cx="10521388" cy="1015200"/>
          </a:xfrm>
        </p:spPr>
        <p:txBody>
          <a:bodyPr/>
          <a:lstStyle/>
          <a:p>
            <a:r>
              <a:rPr lang="en-US" altLang="zh-CN" cap="none" dirty="0"/>
              <a:t>Git </a:t>
            </a:r>
            <a:r>
              <a:rPr lang="zh-CN" altLang="en-US" cap="none" dirty="0"/>
              <a:t>相机</a:t>
            </a:r>
            <a:endParaRPr lang="en-US" cap="none" dirty="0"/>
          </a:p>
        </p:txBody>
      </p:sp>
      <p:pic>
        <p:nvPicPr>
          <p:cNvPr id="19" name="内容占位符 18">
            <a:extLst>
              <a:ext uri="{FF2B5EF4-FFF2-40B4-BE49-F238E27FC236}">
                <a16:creationId xmlns:a16="http://schemas.microsoft.com/office/drawing/2014/main" id="{44D3512A-EBE2-9FD7-88EC-DB9FC7E084C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069" y="2662706"/>
            <a:ext cx="4697780" cy="3277023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66C39C9E-729C-EC34-5FE6-E3556CFDFCA0}"/>
              </a:ext>
            </a:extLst>
          </p:cNvPr>
          <p:cNvGrpSpPr>
            <a:grpSpLocks/>
          </p:cNvGrpSpPr>
          <p:nvPr/>
        </p:nvGrpSpPr>
        <p:grpSpPr>
          <a:xfrm>
            <a:off x="1330254" y="2991890"/>
            <a:ext cx="2100505" cy="2100505"/>
            <a:chOff x="262987" y="0"/>
            <a:chExt cx="2100505" cy="2100505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6E1F47DF-C241-7B08-A8B6-C503A0241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7100"/>
                      </a14:imgEffect>
                      <a14:imgEffect>
                        <a14:saturation sat="400000"/>
                      </a14:imgEffect>
                      <a14:imgEffect>
                        <a14:brightnessContrast bright="97000" contras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987" y="0"/>
              <a:ext cx="2100505" cy="2100505"/>
            </a:xfrm>
            <a:prstGeom prst="rect">
              <a:avLst/>
            </a:prstGeom>
            <a:solidFill>
              <a:srgbClr val="FFFFFF"/>
            </a:solidFill>
          </p:spPr>
        </p:pic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32722220-D36A-51C3-1468-1A7541626DCD}"/>
                </a:ext>
              </a:extLst>
            </p:cNvPr>
            <p:cNvSpPr txBox="1">
              <a:spLocks/>
            </p:cNvSpPr>
            <p:nvPr/>
          </p:nvSpPr>
          <p:spPr>
            <a:xfrm>
              <a:off x="350768" y="404487"/>
              <a:ext cx="2012724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8800" b="1" dirty="0">
                  <a:solidFill>
                    <a:srgbClr val="FF0000"/>
                  </a:solidFill>
                  <a:latin typeface="Ink Free" panose="03080402000500000000" pitchFamily="66" charset="0"/>
                  <a:ea typeface="华文行楷" panose="02010800040101010101" pitchFamily="2" charset="-122"/>
                </a:rPr>
                <a:t>Git</a:t>
              </a:r>
              <a:endParaRPr lang="zh-CN" altLang="en-US" sz="8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48411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C18107-2BC1-FB23-0F5E-23654051AB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cap="none" dirty="0"/>
              <a:t>Gitlab &amp; Github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9A442F4-72DF-3142-86F1-3C50A0B358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cap="none" dirty="0"/>
              <a:t>发现 </a:t>
            </a:r>
            <a:r>
              <a:rPr lang="en-US" altLang="zh-CN" cap="none" dirty="0"/>
              <a:t>Bug</a:t>
            </a:r>
            <a:r>
              <a:rPr lang="zh-CN" altLang="en-US" cap="none" dirty="0"/>
              <a:t>，看看 </a:t>
            </a:r>
            <a:r>
              <a:rPr lang="en-US" altLang="zh-CN" cap="none" dirty="0"/>
              <a:t>Issue</a:t>
            </a:r>
            <a:r>
              <a:rPr lang="zh-CN" altLang="en-US" cap="none" dirty="0"/>
              <a:t>，干脆自己写个  </a:t>
            </a:r>
            <a:r>
              <a:rPr lang="en-US" altLang="zh-CN" cap="none" dirty="0"/>
              <a:t>PR </a:t>
            </a:r>
            <a:r>
              <a:rPr lang="zh-CN" altLang="en-US" cap="none" dirty="0"/>
              <a:t>修了。</a:t>
            </a:r>
            <a:r>
              <a:rPr lang="en-US" altLang="zh-CN" cap="none" dirty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82286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B6FCFE9-192C-689A-1934-D50B7C8AB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在 </a:t>
            </a:r>
            <a:r>
              <a:rPr lang="en-US" altLang="zh-CN" dirty="0"/>
              <a:t>Tsinghua Gitlab </a:t>
            </a:r>
            <a:r>
              <a:rPr lang="zh-CN" altLang="en-US" dirty="0"/>
              <a:t>上进行合作开发是未来 软工、计原 等课一定会经历的事。</a:t>
            </a:r>
            <a:endParaRPr lang="en-US" altLang="zh-CN" dirty="0"/>
          </a:p>
          <a:p>
            <a:r>
              <a:rPr lang="zh-CN" altLang="en-US" dirty="0"/>
              <a:t>此外，众多开源项目也在 </a:t>
            </a:r>
            <a:r>
              <a:rPr lang="en-US" altLang="zh-CN" dirty="0"/>
              <a:t>Github </a:t>
            </a:r>
            <a:r>
              <a:rPr lang="zh-CN" altLang="en-US" dirty="0"/>
              <a:t>上接受来自全世界开发者的贡献代码。</a:t>
            </a:r>
            <a:endParaRPr lang="en-US" altLang="zh-CN" dirty="0"/>
          </a:p>
          <a:p>
            <a:r>
              <a:rPr lang="zh-CN" altLang="en-US" dirty="0"/>
              <a:t>而这，依靠的就是 </a:t>
            </a:r>
            <a:r>
              <a:rPr lang="en-US" altLang="zh-CN" dirty="0"/>
              <a:t>Fork &amp; Pull </a:t>
            </a:r>
            <a:r>
              <a:rPr lang="zh-CN" altLang="en-US" dirty="0"/>
              <a:t>模式。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B10DCEE-04E7-C8D6-CE7B-79411E695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团队协作</a:t>
            </a:r>
          </a:p>
        </p:txBody>
      </p:sp>
    </p:spTree>
    <p:extLst>
      <p:ext uri="{BB962C8B-B14F-4D97-AF65-F5344CB8AC3E}">
        <p14:creationId xmlns:p14="http://schemas.microsoft.com/office/powerpoint/2010/main" val="20882266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EBC0626A-9CA2-9EC7-1FF4-D52C36531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一次有效的代码贡献基本类似于：</a:t>
            </a:r>
            <a:endParaRPr lang="en-US" altLang="zh-CN" dirty="0"/>
          </a:p>
          <a:p>
            <a:pPr lvl="1"/>
            <a:r>
              <a:rPr lang="zh-CN" altLang="en-US" dirty="0"/>
              <a:t>项目的使用者或开发者提出 </a:t>
            </a:r>
            <a:r>
              <a:rPr lang="en-US" altLang="zh-CN" dirty="0"/>
              <a:t>Issue</a:t>
            </a:r>
            <a:r>
              <a:rPr lang="zh-CN" altLang="en-US" dirty="0"/>
              <a:t> 要求新功能或者找到 </a:t>
            </a:r>
            <a:r>
              <a:rPr lang="en-US" altLang="zh-CN" dirty="0"/>
              <a:t>bug</a:t>
            </a:r>
            <a:r>
              <a:rPr lang="zh-CN" altLang="en-US" dirty="0"/>
              <a:t>。</a:t>
            </a:r>
            <a:endParaRPr lang="en-US" altLang="zh-CN" dirty="0"/>
          </a:p>
          <a:p>
            <a:pPr lvl="1"/>
            <a:r>
              <a:rPr lang="zh-CN" altLang="en-US" dirty="0"/>
              <a:t>某人看到 </a:t>
            </a:r>
            <a:r>
              <a:rPr lang="en-US" altLang="zh-CN" dirty="0"/>
              <a:t>Issue </a:t>
            </a:r>
            <a:r>
              <a:rPr lang="zh-CN" altLang="en-US" dirty="0"/>
              <a:t>后，将原仓库 </a:t>
            </a:r>
            <a:r>
              <a:rPr lang="en-US" altLang="zh-CN" dirty="0"/>
              <a:t>Fork </a:t>
            </a:r>
            <a:r>
              <a:rPr lang="zh-CN" altLang="en-US" dirty="0"/>
              <a:t>到自己的账户下进行修改。</a:t>
            </a:r>
            <a:endParaRPr lang="en-US" altLang="zh-CN" dirty="0"/>
          </a:p>
          <a:p>
            <a:pPr lvl="1"/>
            <a:r>
              <a:rPr lang="zh-CN" altLang="en-US" dirty="0"/>
              <a:t>将修改好的新版本（分支）提出 </a:t>
            </a:r>
            <a:r>
              <a:rPr lang="en-US" altLang="zh-CN" dirty="0"/>
              <a:t>Pull Request</a:t>
            </a:r>
            <a:r>
              <a:rPr lang="zh-CN" altLang="en-US" dirty="0"/>
              <a:t>（合并请求，</a:t>
            </a:r>
            <a:r>
              <a:rPr lang="en-US" altLang="zh-CN" dirty="0"/>
              <a:t>PR</a:t>
            </a:r>
            <a:r>
              <a:rPr lang="zh-CN" altLang="en-US" dirty="0"/>
              <a:t>）给原项目。</a:t>
            </a:r>
            <a:endParaRPr lang="en-US" altLang="zh-CN" dirty="0"/>
          </a:p>
          <a:p>
            <a:pPr lvl="1"/>
            <a:r>
              <a:rPr lang="zh-CN" altLang="en-US" dirty="0"/>
              <a:t>经过测试和原项目的维护者审核后，将该分支合并到原项目中。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6F73203-6562-E73D-5AAD-EA92865B0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/>
              <a:t>Fork &amp; Pull</a:t>
            </a:r>
            <a:endParaRPr lang="zh-CN" altLang="en-US" cap="none" dirty="0"/>
          </a:p>
        </p:txBody>
      </p:sp>
    </p:spTree>
    <p:extLst>
      <p:ext uri="{BB962C8B-B14F-4D97-AF65-F5344CB8AC3E}">
        <p14:creationId xmlns:p14="http://schemas.microsoft.com/office/powerpoint/2010/main" val="22666846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336A2F5-098D-B28C-9281-FF6A47F65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45B964B-824C-7CBE-0FFB-063184024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cap="none" dirty="0"/>
              <a:t>未被处理的 </a:t>
            </a:r>
            <a:r>
              <a:rPr lang="en-US" altLang="zh-CN" cap="none" dirty="0"/>
              <a:t>Issue</a:t>
            </a:r>
            <a:endParaRPr lang="zh-CN" altLang="en-US" cap="none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CD6096E-1987-408B-4265-E2A80B6C8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193" y="2082205"/>
            <a:ext cx="10575753" cy="387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4105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C3A73A79-2B99-8096-E785-07B8069D5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463" y="4928762"/>
            <a:ext cx="10333301" cy="653148"/>
          </a:xfrm>
        </p:spPr>
        <p:txBody>
          <a:bodyPr anchor="ctr">
            <a:normAutofit/>
          </a:bodyPr>
          <a:lstStyle/>
          <a:p>
            <a:r>
              <a:rPr lang="en-US" altLang="zh-CN" cap="none" dirty="0"/>
              <a:t>Pull Request</a:t>
            </a:r>
            <a:endParaRPr lang="zh-CN" altLang="en-US" cap="none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E63BA9F-B2A4-8920-702D-105DE040B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963" y="601200"/>
            <a:ext cx="8494546" cy="4204800"/>
          </a:xfrm>
          <a:prstGeom prst="rect">
            <a:avLst/>
          </a:prstGeom>
          <a:noFill/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67E2D68-A42C-281F-4C00-063B588F2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1463" y="5581910"/>
            <a:ext cx="10333301" cy="365126"/>
          </a:xfrm>
        </p:spPr>
        <p:txBody>
          <a:bodyPr/>
          <a:lstStyle/>
          <a:p>
            <a:r>
              <a:rPr lang="zh-CN" altLang="en-US" cap="none" dirty="0"/>
              <a:t>测试完成等待审核的 </a:t>
            </a:r>
            <a:r>
              <a:rPr lang="en-US" altLang="zh-CN" cap="none" dirty="0"/>
              <a:t>PR</a:t>
            </a:r>
            <a:r>
              <a:rPr lang="zh-CN" altLang="en-US" cap="none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4030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C7323107-EA04-E8E9-0DDD-7BCF962AE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377" y="2180498"/>
            <a:ext cx="10521387" cy="3678303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EA101670-1EFA-A3AD-42F1-2D5162F7A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06" y="593424"/>
            <a:ext cx="10521388" cy="1015200"/>
          </a:xfrm>
        </p:spPr>
        <p:txBody>
          <a:bodyPr/>
          <a:lstStyle/>
          <a:p>
            <a:r>
              <a:rPr lang="en-US" altLang="zh-CN" cap="none" dirty="0"/>
              <a:t>Commit Message </a:t>
            </a:r>
            <a:r>
              <a:rPr lang="zh-CN" altLang="en-US" cap="none" dirty="0"/>
              <a:t>的 </a:t>
            </a:r>
            <a:r>
              <a:rPr lang="en-US" altLang="zh-CN" cap="none" dirty="0"/>
              <a:t>Angular </a:t>
            </a:r>
            <a:r>
              <a:rPr lang="zh-CN" altLang="en-US" cap="none" dirty="0"/>
              <a:t>规范</a:t>
            </a:r>
            <a:endParaRPr lang="en-US" cap="none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3D94B4D-BABD-4311-643E-A51AFE89C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77" y="1608624"/>
            <a:ext cx="5676190" cy="416190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0E0A77C-6715-D372-F6B5-92B43E3C7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0528" y="1568337"/>
            <a:ext cx="4857890" cy="390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999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00581924-C13C-E1F0-31AE-000059701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在提交 </a:t>
            </a:r>
            <a:r>
              <a:rPr lang="en-US" altLang="zh-CN" dirty="0"/>
              <a:t>commit </a:t>
            </a:r>
            <a:r>
              <a:rPr lang="zh-CN" altLang="en-US" dirty="0"/>
              <a:t>时附带的个人信息由 </a:t>
            </a:r>
            <a:r>
              <a:rPr lang="en-US" altLang="zh-CN" dirty="0"/>
              <a:t>git config </a:t>
            </a:r>
            <a:r>
              <a:rPr lang="zh-CN" altLang="en-US" dirty="0"/>
              <a:t>控制，而这是可以随意填写的。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7B18CDB-90A7-D54C-D102-98AE79326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/>
              <a:t>Commit</a:t>
            </a:r>
            <a:r>
              <a:rPr lang="en-US" altLang="zh-CN" dirty="0"/>
              <a:t> </a:t>
            </a:r>
            <a:r>
              <a:rPr lang="zh-CN" altLang="en-US" dirty="0"/>
              <a:t>签名</a:t>
            </a:r>
          </a:p>
        </p:txBody>
      </p:sp>
    </p:spTree>
    <p:extLst>
      <p:ext uri="{BB962C8B-B14F-4D97-AF65-F5344CB8AC3E}">
        <p14:creationId xmlns:p14="http://schemas.microsoft.com/office/powerpoint/2010/main" val="397920537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D4A26624-9C43-68D8-6AE3-16FE7E32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463" y="4928762"/>
            <a:ext cx="10333301" cy="653148"/>
          </a:xfrm>
        </p:spPr>
        <p:txBody>
          <a:bodyPr anchor="ctr">
            <a:normAutofit/>
          </a:bodyPr>
          <a:lstStyle/>
          <a:p>
            <a:r>
              <a:rPr lang="en-US" altLang="zh-CN" cap="none" dirty="0"/>
              <a:t>Linus</a:t>
            </a:r>
            <a:r>
              <a:rPr lang="zh-CN" altLang="en-US" cap="none" dirty="0"/>
              <a:t>：</a:t>
            </a:r>
            <a:r>
              <a:rPr lang="en-US" altLang="zh-CN" cap="none" dirty="0"/>
              <a:t>Linux </a:t>
            </a:r>
            <a:r>
              <a:rPr lang="zh-CN" altLang="en-US" cap="none" dirty="0"/>
              <a:t>烂透了！去用伟大的 </a:t>
            </a:r>
            <a:r>
              <a:rPr lang="en-US" altLang="zh-CN" cap="none" dirty="0"/>
              <a:t>Windows XP</a:t>
            </a:r>
            <a:r>
              <a:rPr lang="zh-CN" altLang="en-US" cap="none" dirty="0"/>
              <a:t>！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7765B99B-CED2-98B0-E972-B455E4FAA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604" y="601200"/>
            <a:ext cx="11065264" cy="4204800"/>
          </a:xfrm>
          <a:prstGeom prst="rect">
            <a:avLst/>
          </a:prstGeom>
          <a:noFill/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454F72B-D52F-66C3-B991-93204DC9E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1463" y="5581910"/>
            <a:ext cx="10333301" cy="365126"/>
          </a:xfrm>
        </p:spPr>
        <p:txBody>
          <a:bodyPr/>
          <a:lstStyle/>
          <a:p>
            <a:r>
              <a:rPr lang="en-US" altLang="zh-CN" cap="none" dirty="0"/>
              <a:t>Linux </a:t>
            </a:r>
            <a:r>
              <a:rPr lang="zh-CN" altLang="en-US" cap="none" dirty="0"/>
              <a:t>项目中的一个著名 </a:t>
            </a:r>
            <a:r>
              <a:rPr lang="en-US" altLang="zh-CN" cap="none" dirty="0"/>
              <a:t>commit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4780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00581924-C13C-E1F0-31AE-0000597014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4" y="2228004"/>
            <a:ext cx="5422391" cy="3633047"/>
          </a:xfrm>
        </p:spPr>
        <p:txBody>
          <a:bodyPr anchor="t">
            <a:normAutofit/>
          </a:bodyPr>
          <a:lstStyle/>
          <a:p>
            <a:r>
              <a:rPr lang="zh-CN" altLang="en-US" dirty="0"/>
              <a:t>在提交 </a:t>
            </a:r>
            <a:r>
              <a:rPr lang="en-US" altLang="zh-CN" dirty="0"/>
              <a:t>commit </a:t>
            </a:r>
            <a:r>
              <a:rPr lang="zh-CN" altLang="en-US" dirty="0"/>
              <a:t>时附带的个人信息由 </a:t>
            </a:r>
            <a:r>
              <a:rPr lang="en-US" altLang="zh-CN" dirty="0"/>
              <a:t>git config </a:t>
            </a:r>
            <a:r>
              <a:rPr lang="zh-CN" altLang="en-US" dirty="0"/>
              <a:t>控制，而这是可以随意填写的。</a:t>
            </a:r>
            <a:endParaRPr lang="en-US" altLang="zh-CN" dirty="0"/>
          </a:p>
          <a:p>
            <a:r>
              <a:rPr lang="en-US" altLang="zh-CN" dirty="0"/>
              <a:t>Gitlab </a:t>
            </a:r>
            <a:r>
              <a:rPr lang="zh-CN" altLang="en-US" dirty="0"/>
              <a:t>和 </a:t>
            </a:r>
            <a:r>
              <a:rPr lang="en-US" altLang="zh-CN" dirty="0"/>
              <a:t>Github </a:t>
            </a:r>
            <a:r>
              <a:rPr lang="zh-CN" altLang="en-US" dirty="0"/>
              <a:t>都提供了通过 </a:t>
            </a:r>
            <a:r>
              <a:rPr lang="en-US" altLang="zh-CN" dirty="0"/>
              <a:t>gpg key </a:t>
            </a:r>
            <a:r>
              <a:rPr lang="zh-CN" altLang="en-US" dirty="0"/>
              <a:t>给 </a:t>
            </a:r>
            <a:r>
              <a:rPr lang="en-US" altLang="zh-CN" dirty="0"/>
              <a:t>commit </a:t>
            </a:r>
            <a:r>
              <a:rPr lang="zh-CN" altLang="en-US" dirty="0"/>
              <a:t>签名的功能。</a:t>
            </a:r>
            <a:endParaRPr lang="en-US" altLang="zh-CN" dirty="0"/>
          </a:p>
          <a:p>
            <a:r>
              <a:rPr lang="zh-CN" altLang="en-US" dirty="0"/>
              <a:t>只有签名信息与服务器上记录的公钥匹配，才认为此 </a:t>
            </a:r>
            <a:r>
              <a:rPr lang="en-US" altLang="zh-CN" dirty="0"/>
              <a:t>commit </a:t>
            </a:r>
            <a:r>
              <a:rPr lang="zh-CN" altLang="en-US" dirty="0"/>
              <a:t>是本人提交的。</a:t>
            </a:r>
            <a:endParaRPr lang="en-US" altLang="zh-CN" dirty="0"/>
          </a:p>
          <a:p>
            <a:endParaRPr lang="en-US" altLang="zh-CN" dirty="0"/>
          </a:p>
        </p:txBody>
      </p:sp>
      <p:pic>
        <p:nvPicPr>
          <p:cNvPr id="9" name="图片 8" descr="图形用户界面, 文本, 应用程序, 聊天或短信&#10;&#10;描述已自动生成">
            <a:extLst>
              <a:ext uri="{FF2B5EF4-FFF2-40B4-BE49-F238E27FC236}">
                <a16:creationId xmlns:a16="http://schemas.microsoft.com/office/drawing/2014/main" id="{50643B9E-4A59-0CEC-826E-D72C7DC22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326" y="2228004"/>
            <a:ext cx="4876573" cy="3633047"/>
          </a:xfrm>
          <a:prstGeom prst="rect">
            <a:avLst/>
          </a:prstGeom>
          <a:noFill/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C7B18CDB-90A7-D54C-D102-98AE79326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06" y="593424"/>
            <a:ext cx="10521388" cy="1015200"/>
          </a:xfrm>
        </p:spPr>
        <p:txBody>
          <a:bodyPr anchor="ctr">
            <a:normAutofit/>
          </a:bodyPr>
          <a:lstStyle/>
          <a:p>
            <a:r>
              <a:rPr lang="en-US" altLang="zh-CN" cap="none" dirty="0"/>
              <a:t>Commit</a:t>
            </a:r>
            <a:r>
              <a:rPr lang="en-US" altLang="zh-CN" dirty="0"/>
              <a:t> </a:t>
            </a:r>
            <a:r>
              <a:rPr lang="zh-CN" altLang="en-US" dirty="0"/>
              <a:t>签名</a:t>
            </a:r>
          </a:p>
        </p:txBody>
      </p:sp>
    </p:spTree>
    <p:extLst>
      <p:ext uri="{BB962C8B-B14F-4D97-AF65-F5344CB8AC3E}">
        <p14:creationId xmlns:p14="http://schemas.microsoft.com/office/powerpoint/2010/main" val="96738737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D4A26624-9C43-68D8-6AE3-16FE7E32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463" y="4928762"/>
            <a:ext cx="10333301" cy="653148"/>
          </a:xfrm>
        </p:spPr>
        <p:txBody>
          <a:bodyPr anchor="ctr">
            <a:normAutofit/>
          </a:bodyPr>
          <a:lstStyle/>
          <a:p>
            <a:r>
              <a:rPr lang="zh-CN" altLang="en-US" cap="none" dirty="0"/>
              <a:t>正确签名的 </a:t>
            </a:r>
            <a:r>
              <a:rPr lang="en-US" altLang="zh-CN" cap="none" dirty="0"/>
              <a:t>Commit</a:t>
            </a:r>
            <a:endParaRPr lang="zh-CN" altLang="en-US" cap="none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454F72B-D52F-66C3-B991-93204DC9E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1463" y="5581910"/>
            <a:ext cx="10333301" cy="365126"/>
          </a:xfrm>
        </p:spPr>
        <p:txBody>
          <a:bodyPr/>
          <a:lstStyle/>
          <a:p>
            <a:r>
              <a:rPr lang="zh-CN" altLang="en-US" dirty="0"/>
              <a:t>漂亮的 </a:t>
            </a:r>
            <a:r>
              <a:rPr lang="en-US" altLang="zh-CN" dirty="0">
                <a:solidFill>
                  <a:srgbClr val="00B050"/>
                </a:solidFill>
              </a:rPr>
              <a:t>Verified</a:t>
            </a:r>
            <a:r>
              <a:rPr lang="en-US" altLang="zh-CN" dirty="0"/>
              <a:t> </a:t>
            </a:r>
            <a:r>
              <a:rPr lang="zh-CN" altLang="en-US" dirty="0"/>
              <a:t>图标</a:t>
            </a:r>
            <a:endParaRPr 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BB0964C2-F4E3-8946-C437-D2BB976992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523" y="455316"/>
            <a:ext cx="11293475" cy="410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92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55FAB24-3621-C266-8120-2B8665831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/>
              <a:t>Commit</a:t>
            </a:r>
            <a:r>
              <a:rPr lang="zh-CN" altLang="en-US" cap="none" dirty="0"/>
              <a:t>（提交）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88EBACD6-9F6A-1191-A779-2A7A859E2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213" y="3398637"/>
            <a:ext cx="895724" cy="895724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55F8B271-20D1-C59E-D8D8-8323B35D313F}"/>
              </a:ext>
            </a:extLst>
          </p:cNvPr>
          <p:cNvSpPr/>
          <p:nvPr/>
        </p:nvSpPr>
        <p:spPr>
          <a:xfrm>
            <a:off x="1343691" y="3249729"/>
            <a:ext cx="1703540" cy="11935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（背景）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9F13E77-B7F5-DF1B-1F21-6F698338E7F6}"/>
              </a:ext>
            </a:extLst>
          </p:cNvPr>
          <p:cNvSpPr/>
          <p:nvPr/>
        </p:nvSpPr>
        <p:spPr>
          <a:xfrm>
            <a:off x="4108228" y="3249729"/>
            <a:ext cx="2321029" cy="11935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852B61D-D06C-9342-900A-3571BB8E51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3" t="17196" r="21825" b="11755"/>
          <a:stretch/>
        </p:blipFill>
        <p:spPr>
          <a:xfrm>
            <a:off x="8649865" y="3359241"/>
            <a:ext cx="732774" cy="97451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F0742D0-9841-68B1-B8F4-041114411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181" y="3421949"/>
            <a:ext cx="895724" cy="89572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58BC263D-9FDD-7C27-E3C7-3E3EB917C09F}"/>
              </a:ext>
            </a:extLst>
          </p:cNvPr>
          <p:cNvSpPr/>
          <p:nvPr/>
        </p:nvSpPr>
        <p:spPr>
          <a:xfrm>
            <a:off x="7273137" y="3249729"/>
            <a:ext cx="2321029" cy="11935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BFC44E13-66D0-DC35-6143-61BE0E2CFF56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>
            <a:off x="3047231" y="3846499"/>
            <a:ext cx="10609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AAC5F8B7-7A94-FB17-C2F4-C9D9D179D1CA}"/>
              </a:ext>
            </a:extLst>
          </p:cNvPr>
          <p:cNvCxnSpPr>
            <a:cxnSpLocks/>
            <a:stCxn id="16" idx="3"/>
            <a:endCxn id="19" idx="1"/>
          </p:cNvCxnSpPr>
          <p:nvPr/>
        </p:nvCxnSpPr>
        <p:spPr>
          <a:xfrm>
            <a:off x="6429257" y="3846499"/>
            <a:ext cx="8438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70328F9C-2D95-E525-0642-0FD4F57C2B52}"/>
              </a:ext>
            </a:extLst>
          </p:cNvPr>
          <p:cNvSpPr txBox="1"/>
          <p:nvPr/>
        </p:nvSpPr>
        <p:spPr>
          <a:xfrm>
            <a:off x="4357937" y="2814523"/>
            <a:ext cx="18216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sz="2000" dirty="0">
                <a:latin typeface="宋徽宗瘦金体" panose="03000509000000000000" pitchFamily="65" charset="-122"/>
                <a:ea typeface="宋徽宗瘦金体" panose="03000509000000000000" pitchFamily="65" charset="-122"/>
              </a:rPr>
              <a:t>左边放个方桌</a:t>
            </a:r>
            <a:endParaRPr lang="en-US" altLang="zh-CN" sz="2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84DE568-0F63-C864-84DB-373F43375689}"/>
              </a:ext>
            </a:extLst>
          </p:cNvPr>
          <p:cNvSpPr txBox="1"/>
          <p:nvPr/>
        </p:nvSpPr>
        <p:spPr>
          <a:xfrm>
            <a:off x="7522846" y="2832432"/>
            <a:ext cx="18216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sz="2000" dirty="0">
                <a:latin typeface="宋徽宗瘦金体" panose="03000509000000000000" pitchFamily="65" charset="-122"/>
                <a:ea typeface="宋徽宗瘦金体" panose="03000509000000000000" pitchFamily="65" charset="-122"/>
              </a:rPr>
              <a:t>右边放个椅子</a:t>
            </a:r>
            <a:endParaRPr lang="en-US" altLang="zh-CN" sz="2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29" name="图片 28" descr="图片包含 文本&#10;&#10;描述已自动生成">
            <a:extLst>
              <a:ext uri="{FF2B5EF4-FFF2-40B4-BE49-F238E27FC236}">
                <a16:creationId xmlns:a16="http://schemas.microsoft.com/office/drawing/2014/main" id="{7F9D0018-112B-0AE7-F9A7-002D275444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514" y="4592177"/>
            <a:ext cx="1020453" cy="855802"/>
          </a:xfrm>
          <a:prstGeom prst="rect">
            <a:avLst/>
          </a:prstGeom>
        </p:spPr>
      </p:pic>
      <p:pic>
        <p:nvPicPr>
          <p:cNvPr id="30" name="图片 29" descr="图片包含 文本&#10;&#10;描述已自动生成">
            <a:extLst>
              <a:ext uri="{FF2B5EF4-FFF2-40B4-BE49-F238E27FC236}">
                <a16:creationId xmlns:a16="http://schemas.microsoft.com/office/drawing/2014/main" id="{0A863D07-FD71-E4C9-6CC3-866E24E843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423" y="4592177"/>
            <a:ext cx="1020453" cy="85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88647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F6F29BCF-58A9-1417-20A4-00B2318FD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28" y="2228004"/>
            <a:ext cx="5028522" cy="3633047"/>
          </a:xfrm>
          <a:prstGeom prst="rect">
            <a:avLst/>
          </a:prstGeom>
          <a:noFill/>
        </p:spPr>
      </p:pic>
      <p:sp>
        <p:nvSpPr>
          <p:cNvPr id="2" name="内容占位符 1">
            <a:extLst>
              <a:ext uri="{FF2B5EF4-FFF2-40B4-BE49-F238E27FC236}">
                <a16:creationId xmlns:a16="http://schemas.microsoft.com/office/drawing/2014/main" id="{A232208B-8D45-A4D4-0156-E3D7E73F9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7" y="2228004"/>
            <a:ext cx="5422392" cy="3633047"/>
          </a:xfrm>
        </p:spPr>
        <p:txBody>
          <a:bodyPr anchor="t">
            <a:normAutofit/>
          </a:bodyPr>
          <a:lstStyle/>
          <a:p>
            <a:r>
              <a:rPr lang="en-US" altLang="zh-CN" dirty="0"/>
              <a:t>gpg --full-generate-key </a:t>
            </a:r>
            <a:r>
              <a:rPr lang="zh-CN" altLang="en-US" dirty="0"/>
              <a:t>生成 </a:t>
            </a:r>
            <a:r>
              <a:rPr lang="en-US" altLang="zh-CN" dirty="0"/>
              <a:t>gpg </a:t>
            </a:r>
            <a:r>
              <a:rPr lang="zh-CN" altLang="en-US" dirty="0"/>
              <a:t>密钥。</a:t>
            </a:r>
            <a:endParaRPr lang="en-US" altLang="zh-CN" dirty="0"/>
          </a:p>
          <a:p>
            <a:r>
              <a:rPr lang="zh-CN" altLang="en-US" dirty="0"/>
              <a:t>选择加密方式、过期时间，添加个人信息。</a:t>
            </a:r>
            <a:endParaRPr lang="en-US" altLang="zh-CN" dirty="0"/>
          </a:p>
          <a:p>
            <a:pPr lvl="1"/>
            <a:r>
              <a:rPr lang="en-US" altLang="zh-CN" sz="1800" dirty="0"/>
              <a:t>Github</a:t>
            </a:r>
            <a:r>
              <a:rPr lang="zh-CN" altLang="en-US" sz="1800" dirty="0"/>
              <a:t> 要求此处邮箱必须在设置中记录。</a:t>
            </a:r>
            <a:endParaRPr lang="en-US" altLang="zh-CN" sz="1800" dirty="0"/>
          </a:p>
          <a:p>
            <a:r>
              <a:rPr lang="zh-CN" altLang="en-US" dirty="0"/>
              <a:t>设置口令（可以留空）</a:t>
            </a:r>
            <a:endParaRPr lang="en-US" altLang="zh-CN" dirty="0"/>
          </a:p>
          <a:p>
            <a:r>
              <a:rPr lang="en-US" altLang="zh-CN" dirty="0"/>
              <a:t>gpg --list-secret-keys --keyid-format=long </a:t>
            </a:r>
            <a:r>
              <a:rPr lang="zh-CN" altLang="en-US" dirty="0"/>
              <a:t>展示所有密钥</a:t>
            </a:r>
            <a:endParaRPr lang="en-US" altLang="zh-CN" dirty="0"/>
          </a:p>
          <a:p>
            <a:r>
              <a:rPr lang="zh-CN" altLang="en-US" dirty="0"/>
              <a:t>找到新建的密钥</a:t>
            </a:r>
            <a:r>
              <a:rPr lang="en-US" altLang="zh-CN" dirty="0"/>
              <a:t> ID</a:t>
            </a:r>
          </a:p>
          <a:p>
            <a:r>
              <a:rPr lang="en-US" altLang="zh-CN" dirty="0"/>
              <a:t>gpg --armor --export &lt;KEY ID&gt; </a:t>
            </a:r>
            <a:r>
              <a:rPr lang="zh-CN" altLang="en-US" dirty="0"/>
              <a:t>显示 </a:t>
            </a:r>
            <a:r>
              <a:rPr lang="en-US" altLang="zh-CN" dirty="0"/>
              <a:t>gpg </a:t>
            </a:r>
            <a:r>
              <a:rPr lang="zh-CN" altLang="en-US" dirty="0"/>
              <a:t>公钥。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CDF640C-63BA-957A-0CAC-B37DB8A7F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06" y="593424"/>
            <a:ext cx="10521388" cy="1015200"/>
          </a:xfrm>
        </p:spPr>
        <p:txBody>
          <a:bodyPr anchor="ctr">
            <a:normAutofit/>
          </a:bodyPr>
          <a:lstStyle/>
          <a:p>
            <a:r>
              <a:rPr lang="zh-CN" altLang="en-US" dirty="0"/>
              <a:t>生成 </a:t>
            </a:r>
            <a:r>
              <a:rPr lang="en-US" altLang="zh-CN" dirty="0"/>
              <a:t>GPG KEY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031446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BBE5C0EB-24ED-DC77-3B6D-1FA2E98DC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添加 </a:t>
            </a:r>
            <a:r>
              <a:rPr lang="en-US" altLang="zh-CN" dirty="0"/>
              <a:t>GPG </a:t>
            </a:r>
            <a:r>
              <a:rPr lang="zh-CN" altLang="en-US" dirty="0"/>
              <a:t>公钥到服务器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FBE147B-ED58-966A-CF6B-69DDDBC30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06" y="1606862"/>
            <a:ext cx="10424160" cy="364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9460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D2D9E7B-98F9-943C-1D89-E402232FA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460" y="1725105"/>
            <a:ext cx="9808113" cy="4364611"/>
          </a:xfrm>
          <a:prstGeom prst="rect">
            <a:avLst/>
          </a:prstGeom>
          <a:noFill/>
        </p:spPr>
      </p:pic>
      <p:sp>
        <p:nvSpPr>
          <p:cNvPr id="4" name="标题 3">
            <a:extLst>
              <a:ext uri="{FF2B5EF4-FFF2-40B4-BE49-F238E27FC236}">
                <a16:creationId xmlns:a16="http://schemas.microsoft.com/office/drawing/2014/main" id="{BBE5C0EB-24ED-DC77-3B6D-1FA2E98DC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06" y="593424"/>
            <a:ext cx="10521388" cy="1015200"/>
          </a:xfrm>
        </p:spPr>
        <p:txBody>
          <a:bodyPr anchor="ctr">
            <a:normAutofit/>
          </a:bodyPr>
          <a:lstStyle/>
          <a:p>
            <a:r>
              <a:rPr lang="zh-CN" altLang="en-US" dirty="0"/>
              <a:t>添加 </a:t>
            </a:r>
            <a:r>
              <a:rPr lang="en-US" altLang="zh-CN" dirty="0"/>
              <a:t>GPG </a:t>
            </a:r>
            <a:r>
              <a:rPr lang="zh-CN" altLang="en-US" dirty="0"/>
              <a:t>公钥到服务器</a:t>
            </a:r>
          </a:p>
        </p:txBody>
      </p:sp>
    </p:spTree>
    <p:extLst>
      <p:ext uri="{BB962C8B-B14F-4D97-AF65-F5344CB8AC3E}">
        <p14:creationId xmlns:p14="http://schemas.microsoft.com/office/powerpoint/2010/main" val="357763241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E5523670-61C8-3C7F-F8C0-1F4B23852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Consolas" panose="020B0609020204030204" pitchFamily="49" charset="0"/>
              </a:rPr>
              <a:t>git config user.signingkey &lt;ID&gt;</a:t>
            </a:r>
            <a:r>
              <a:rPr lang="zh-CN" altLang="en-US" dirty="0"/>
              <a:t>：设置签名的 </a:t>
            </a:r>
            <a:r>
              <a:rPr lang="en-US" altLang="zh-CN" dirty="0"/>
              <a:t>gpg key ID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en-US" altLang="zh-CN" dirty="0">
                <a:latin typeface="Consolas" panose="020B0609020204030204" pitchFamily="49" charset="0"/>
              </a:rPr>
              <a:t>git commit </a:t>
            </a:r>
            <a:r>
              <a:rPr lang="zh-CN" altLang="en-US" dirty="0"/>
              <a:t>时添加 </a:t>
            </a:r>
            <a:r>
              <a:rPr lang="en-US" altLang="zh-CN" dirty="0"/>
              <a:t>-S </a:t>
            </a:r>
            <a:r>
              <a:rPr lang="zh-CN" altLang="en-US" dirty="0"/>
              <a:t>参数即可使用指定 </a:t>
            </a:r>
            <a:r>
              <a:rPr lang="en-US" altLang="zh-CN" dirty="0"/>
              <a:t>gpg key </a:t>
            </a:r>
            <a:r>
              <a:rPr lang="zh-CN" altLang="en-US" dirty="0"/>
              <a:t>进行签名。</a:t>
            </a:r>
            <a:endParaRPr lang="en-US" altLang="zh-CN" dirty="0"/>
          </a:p>
          <a:p>
            <a:pPr lvl="1"/>
            <a:r>
              <a:rPr lang="zh-CN" altLang="en-US" dirty="0"/>
              <a:t>或者设置 </a:t>
            </a:r>
            <a:r>
              <a:rPr lang="en-US" altLang="zh-CN" i="0" dirty="0">
                <a:effectLst/>
                <a:latin typeface="Consolas" panose="020B0609020204030204" pitchFamily="49" charset="0"/>
              </a:rPr>
              <a:t>git config </a:t>
            </a:r>
            <a:r>
              <a:rPr lang="en-US" altLang="zh-CN" i="0" dirty="0" err="1">
                <a:effectLst/>
                <a:latin typeface="Consolas" panose="020B0609020204030204" pitchFamily="49" charset="0"/>
              </a:rPr>
              <a:t>commit.gpgsign</a:t>
            </a:r>
            <a:r>
              <a:rPr lang="en-US" altLang="zh-CN" i="0" dirty="0">
                <a:effectLst/>
                <a:latin typeface="Consolas" panose="020B0609020204030204" pitchFamily="49" charset="0"/>
              </a:rPr>
              <a:t> true </a:t>
            </a:r>
            <a:r>
              <a:rPr lang="zh-CN" altLang="en-US" i="0" dirty="0">
                <a:effectLst/>
                <a:latin typeface="Consolas" panose="020B0609020204030204" pitchFamily="49" charset="0"/>
              </a:rPr>
              <a:t>来强制在 </a:t>
            </a:r>
            <a:r>
              <a:rPr lang="en-US" altLang="zh-CN" dirty="0">
                <a:latin typeface="Consolas" panose="020B0609020204030204" pitchFamily="49" charset="0"/>
              </a:rPr>
              <a:t>commit </a:t>
            </a:r>
            <a:r>
              <a:rPr lang="zh-CN" altLang="en-US" dirty="0">
                <a:latin typeface="Consolas" panose="020B0609020204030204" pitchFamily="49" charset="0"/>
              </a:rPr>
              <a:t>时签名</a:t>
            </a:r>
            <a:endParaRPr lang="en-US" altLang="zh-CN" dirty="0">
              <a:latin typeface="Consolas" panose="020B0609020204030204" pitchFamily="49" charset="0"/>
            </a:endParaRPr>
          </a:p>
          <a:p>
            <a:r>
              <a:rPr lang="en-US" altLang="zh-CN" dirty="0">
                <a:latin typeface="Consolas" panose="020B0609020204030204" pitchFamily="49" charset="0"/>
              </a:rPr>
              <a:t>*</a:t>
            </a:r>
            <a:r>
              <a:rPr lang="zh-CN" altLang="en-US" dirty="0">
                <a:latin typeface="Consolas" panose="020B0609020204030204" pitchFamily="49" charset="0"/>
              </a:rPr>
              <a:t>在 </a:t>
            </a:r>
            <a:r>
              <a:rPr lang="en-US" altLang="zh-CN" dirty="0">
                <a:latin typeface="Consolas" panose="020B0609020204030204" pitchFamily="49" charset="0"/>
              </a:rPr>
              <a:t>Github </a:t>
            </a:r>
            <a:r>
              <a:rPr lang="zh-CN" altLang="en-US" dirty="0">
                <a:latin typeface="Consolas" panose="020B0609020204030204" pitchFamily="49" charset="0"/>
              </a:rPr>
              <a:t>上合并代码不支持 </a:t>
            </a:r>
            <a:r>
              <a:rPr lang="en-US" altLang="zh-CN" dirty="0">
                <a:latin typeface="Consolas" panose="020B0609020204030204" pitchFamily="49" charset="0"/>
              </a:rPr>
              <a:t>fast-forward</a:t>
            </a:r>
            <a:r>
              <a:rPr lang="zh-CN" altLang="en-US" dirty="0">
                <a:latin typeface="Consolas" panose="020B0609020204030204" pitchFamily="49" charset="0"/>
              </a:rPr>
              <a:t>，因此会丢失签名信息。</a:t>
            </a:r>
            <a:endParaRPr lang="en-US" altLang="zh-CN" dirty="0">
              <a:latin typeface="Consolas" panose="020B0609020204030204" pitchFamily="49" charset="0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9F8A4DA-BFC5-F334-9440-5D551CD6C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/>
              <a:t>Commit</a:t>
            </a:r>
            <a:r>
              <a:rPr lang="zh-CN" altLang="en-US" cap="none" dirty="0"/>
              <a:t> 签名</a:t>
            </a:r>
          </a:p>
        </p:txBody>
      </p:sp>
    </p:spTree>
    <p:extLst>
      <p:ext uri="{BB962C8B-B14F-4D97-AF65-F5344CB8AC3E}">
        <p14:creationId xmlns:p14="http://schemas.microsoft.com/office/powerpoint/2010/main" val="186678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05CC300E-4317-A29B-FBF7-2C6D2324B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 SCM </a:t>
            </a:r>
            <a:r>
              <a:rPr lang="zh-CN" altLang="en-US" sz="28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文档</a:t>
            </a:r>
            <a:endParaRPr lang="en-US" altLang="zh-CN" sz="2800" dirty="0">
              <a:solidFill>
                <a:srgbClr val="0070C0"/>
              </a:solidFill>
            </a:endParaRPr>
          </a:p>
          <a:p>
            <a:r>
              <a:rPr lang="en-US" altLang="zh-CN" sz="28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 Git Branch</a:t>
            </a:r>
            <a:endParaRPr lang="en-US" altLang="zh-CN" sz="2800" dirty="0">
              <a:solidFill>
                <a:srgbClr val="0070C0"/>
              </a:solidFill>
            </a:endParaRPr>
          </a:p>
          <a:p>
            <a:r>
              <a:rPr lang="en-US" altLang="zh-CN" sz="28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 Guide</a:t>
            </a:r>
            <a:endParaRPr lang="en-US" altLang="zh-CN" sz="2800" dirty="0">
              <a:solidFill>
                <a:srgbClr val="0070C0"/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9D042CDE-862E-B565-CFC7-6CBA7CCBC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参考资料</a:t>
            </a:r>
          </a:p>
        </p:txBody>
      </p:sp>
    </p:spTree>
    <p:extLst>
      <p:ext uri="{BB962C8B-B14F-4D97-AF65-F5344CB8AC3E}">
        <p14:creationId xmlns:p14="http://schemas.microsoft.com/office/powerpoint/2010/main" val="185825227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DA3D208B-B92B-46F3-FDF0-6E52569617DA}"/>
              </a:ext>
            </a:extLst>
          </p:cNvPr>
          <p:cNvSpPr/>
          <p:nvPr/>
        </p:nvSpPr>
        <p:spPr>
          <a:xfrm>
            <a:off x="1720712" y="2274838"/>
            <a:ext cx="778904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7200" b="1" i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öhne"/>
              </a:rPr>
              <a:t>Thank you for listening</a:t>
            </a:r>
            <a:endParaRPr lang="zh-CN" alt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752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210105BD-DEB2-B995-CEE0-8182707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/>
              <a:t>Branch</a:t>
            </a:r>
            <a:r>
              <a:rPr lang="zh-CN" altLang="en-US" cap="none" dirty="0"/>
              <a:t>（分支）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A3C51D3-AA0E-2485-AEFB-2F7772C27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027" y="4431032"/>
            <a:ext cx="895724" cy="89572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89BD8CA-C01F-048A-25C7-F8262A4C546E}"/>
              </a:ext>
            </a:extLst>
          </p:cNvPr>
          <p:cNvSpPr/>
          <p:nvPr/>
        </p:nvSpPr>
        <p:spPr>
          <a:xfrm>
            <a:off x="1687505" y="4282124"/>
            <a:ext cx="1703540" cy="11935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（背景）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6837811-F55C-A1D9-8DF3-090E58466F59}"/>
              </a:ext>
            </a:extLst>
          </p:cNvPr>
          <p:cNvSpPr/>
          <p:nvPr/>
        </p:nvSpPr>
        <p:spPr>
          <a:xfrm>
            <a:off x="4452042" y="4282124"/>
            <a:ext cx="2321029" cy="11935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3B7526E2-DB61-FA60-593A-F51FDCA35F32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3391045" y="4878894"/>
            <a:ext cx="10609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220D67E8-4219-390D-9E04-B8BC1F931548}"/>
              </a:ext>
            </a:extLst>
          </p:cNvPr>
          <p:cNvSpPr txBox="1"/>
          <p:nvPr/>
        </p:nvSpPr>
        <p:spPr>
          <a:xfrm>
            <a:off x="4701751" y="3846918"/>
            <a:ext cx="18216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sz="2000" dirty="0">
                <a:latin typeface="宋徽宗瘦金体" panose="03000509000000000000" pitchFamily="65" charset="-122"/>
                <a:ea typeface="宋徽宗瘦金体" panose="03000509000000000000" pitchFamily="65" charset="-122"/>
              </a:rPr>
              <a:t>左边放个方桌</a:t>
            </a:r>
            <a:endParaRPr lang="en-US" altLang="zh-CN" sz="2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cxnSp>
        <p:nvCxnSpPr>
          <p:cNvPr id="50" name="连接符: 肘形 49">
            <a:extLst>
              <a:ext uri="{FF2B5EF4-FFF2-40B4-BE49-F238E27FC236}">
                <a16:creationId xmlns:a16="http://schemas.microsoft.com/office/drawing/2014/main" id="{1D7A84A1-54CD-2983-4777-032B0AA9AE9B}"/>
              </a:ext>
            </a:extLst>
          </p:cNvPr>
          <p:cNvCxnSpPr/>
          <p:nvPr/>
        </p:nvCxnSpPr>
        <p:spPr>
          <a:xfrm flipV="1">
            <a:off x="6773071" y="2790199"/>
            <a:ext cx="1060997" cy="208869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>
            <a:extLst>
              <a:ext uri="{FF2B5EF4-FFF2-40B4-BE49-F238E27FC236}">
                <a16:creationId xmlns:a16="http://schemas.microsoft.com/office/drawing/2014/main" id="{2E727CFE-E4C1-36CF-4CE2-D13A424CBE74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6773071" y="4878894"/>
            <a:ext cx="106099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>
            <a:extLst>
              <a:ext uri="{FF2B5EF4-FFF2-40B4-BE49-F238E27FC236}">
                <a16:creationId xmlns:a16="http://schemas.microsoft.com/office/drawing/2014/main" id="{80B82A7A-FA50-01B8-FDAE-772B14067838}"/>
              </a:ext>
            </a:extLst>
          </p:cNvPr>
          <p:cNvSpPr/>
          <p:nvPr/>
        </p:nvSpPr>
        <p:spPr>
          <a:xfrm>
            <a:off x="7834067" y="4282124"/>
            <a:ext cx="2321029" cy="11935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F548DABB-1BBB-B0C2-A995-CDA2BE33DD48}"/>
              </a:ext>
            </a:extLst>
          </p:cNvPr>
          <p:cNvSpPr txBox="1"/>
          <p:nvPr/>
        </p:nvSpPr>
        <p:spPr>
          <a:xfrm>
            <a:off x="8083778" y="3763374"/>
            <a:ext cx="18216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sz="2000" dirty="0">
                <a:latin typeface="宋徽宗瘦金体" panose="03000509000000000000" pitchFamily="65" charset="-122"/>
                <a:ea typeface="宋徽宗瘦金体" panose="03000509000000000000" pitchFamily="65" charset="-122"/>
              </a:rPr>
              <a:t>右边放个椅子</a:t>
            </a:r>
            <a:endParaRPr lang="en-US" altLang="zh-CN" sz="2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68" name="图片 67">
            <a:extLst>
              <a:ext uri="{FF2B5EF4-FFF2-40B4-BE49-F238E27FC236}">
                <a16:creationId xmlns:a16="http://schemas.microsoft.com/office/drawing/2014/main" id="{5B75E95C-41B1-9FAB-0475-6DA6364238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3" t="17196" r="21825" b="11755"/>
          <a:stretch/>
        </p:blipFill>
        <p:spPr>
          <a:xfrm>
            <a:off x="9257737" y="4391636"/>
            <a:ext cx="732774" cy="974516"/>
          </a:xfrm>
          <a:prstGeom prst="rect">
            <a:avLst/>
          </a:prstGeom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id="{C45E0796-1991-6F56-E992-76AF1581B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349" y="4482121"/>
            <a:ext cx="895724" cy="895724"/>
          </a:xfrm>
          <a:prstGeom prst="rect">
            <a:avLst/>
          </a:prstGeom>
        </p:spPr>
      </p:pic>
      <p:sp>
        <p:nvSpPr>
          <p:cNvPr id="70" name="矩形 69">
            <a:extLst>
              <a:ext uri="{FF2B5EF4-FFF2-40B4-BE49-F238E27FC236}">
                <a16:creationId xmlns:a16="http://schemas.microsoft.com/office/drawing/2014/main" id="{9A603279-C2A7-96AB-F6D9-5AC5D1C7BB3D}"/>
              </a:ext>
            </a:extLst>
          </p:cNvPr>
          <p:cNvSpPr/>
          <p:nvPr/>
        </p:nvSpPr>
        <p:spPr>
          <a:xfrm>
            <a:off x="8991506" y="4282124"/>
            <a:ext cx="1163590" cy="1193540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0739BC82-5B0A-1C49-B165-71C2A0CF0316}"/>
              </a:ext>
            </a:extLst>
          </p:cNvPr>
          <p:cNvSpPr/>
          <p:nvPr/>
        </p:nvSpPr>
        <p:spPr>
          <a:xfrm>
            <a:off x="7834068" y="2190480"/>
            <a:ext cx="2321029" cy="11935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0D0120D8-EE54-055C-FF53-03DFA0F1AB71}"/>
              </a:ext>
            </a:extLst>
          </p:cNvPr>
          <p:cNvSpPr txBox="1"/>
          <p:nvPr/>
        </p:nvSpPr>
        <p:spPr>
          <a:xfrm>
            <a:off x="8083778" y="1756655"/>
            <a:ext cx="18216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sz="2000" dirty="0">
                <a:ea typeface="宋徽宗瘦金体" panose="03000509000000000000" pitchFamily="65" charset="-122"/>
              </a:rPr>
              <a:t>方桌改成圆桌</a:t>
            </a:r>
            <a:endParaRPr lang="en-US" altLang="zh-CN" sz="2000" dirty="0">
              <a:ea typeface="宋徽宗瘦金体" panose="03000509000000000000" pitchFamily="65" charset="-122"/>
            </a:endParaRPr>
          </a:p>
        </p:txBody>
      </p:sp>
      <p:pic>
        <p:nvPicPr>
          <p:cNvPr id="73" name="图片 72">
            <a:extLst>
              <a:ext uri="{FF2B5EF4-FFF2-40B4-BE49-F238E27FC236}">
                <a16:creationId xmlns:a16="http://schemas.microsoft.com/office/drawing/2014/main" id="{93BBB229-EEBA-6CAC-72D3-63DDA10C8AA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" t="28402" r="5243" b="13151"/>
          <a:stretch/>
        </p:blipFill>
        <p:spPr>
          <a:xfrm>
            <a:off x="7937350" y="2339388"/>
            <a:ext cx="973362" cy="880155"/>
          </a:xfrm>
          <a:prstGeom prst="rect">
            <a:avLst/>
          </a:prstGeom>
        </p:spPr>
      </p:pic>
      <p:sp>
        <p:nvSpPr>
          <p:cNvPr id="74" name="矩形 73">
            <a:extLst>
              <a:ext uri="{FF2B5EF4-FFF2-40B4-BE49-F238E27FC236}">
                <a16:creationId xmlns:a16="http://schemas.microsoft.com/office/drawing/2014/main" id="{AB42871C-85DF-6472-6C56-173FD489339F}"/>
              </a:ext>
            </a:extLst>
          </p:cNvPr>
          <p:cNvSpPr/>
          <p:nvPr/>
        </p:nvSpPr>
        <p:spPr>
          <a:xfrm>
            <a:off x="7827916" y="2190480"/>
            <a:ext cx="1163590" cy="1193540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0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/>
      <p:bldP spid="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9FE07CFD-0D0A-8200-CC2D-7C7207F1C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/>
              <a:t>Merge </a:t>
            </a:r>
            <a:r>
              <a:rPr lang="zh-CN" altLang="en-US" cap="none" dirty="0"/>
              <a:t>（分支合并</a:t>
            </a:r>
            <a:r>
              <a:rPr lang="zh-CN" altLang="en-US" dirty="0"/>
              <a:t>）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5E200974-4636-296A-4F3F-6507796C5F65}"/>
              </a:ext>
            </a:extLst>
          </p:cNvPr>
          <p:cNvSpPr txBox="1"/>
          <p:nvPr/>
        </p:nvSpPr>
        <p:spPr>
          <a:xfrm>
            <a:off x="8356841" y="1642293"/>
            <a:ext cx="2321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两个分支的修改位置不重合，</a:t>
            </a:r>
            <a:r>
              <a:rPr lang="en-US" altLang="zh-CN" dirty="0"/>
              <a:t>Git </a:t>
            </a:r>
            <a:r>
              <a:rPr lang="zh-CN" altLang="en-US" dirty="0"/>
              <a:t>相机可以自动合并修改</a:t>
            </a:r>
          </a:p>
        </p:txBody>
      </p: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DA5C83B7-C35D-83DE-D40A-C07859EE5564}"/>
              </a:ext>
            </a:extLst>
          </p:cNvPr>
          <p:cNvCxnSpPr/>
          <p:nvPr/>
        </p:nvCxnSpPr>
        <p:spPr>
          <a:xfrm flipH="1">
            <a:off x="7709293" y="2736987"/>
            <a:ext cx="716794" cy="963281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8" name="图片 57">
            <a:extLst>
              <a:ext uri="{FF2B5EF4-FFF2-40B4-BE49-F238E27FC236}">
                <a16:creationId xmlns:a16="http://schemas.microsoft.com/office/drawing/2014/main" id="{16282551-B014-F240-E2DA-2BE3C54A9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067" y="4570727"/>
            <a:ext cx="895724" cy="895724"/>
          </a:xfrm>
          <a:prstGeom prst="rect">
            <a:avLst/>
          </a:prstGeom>
        </p:spPr>
      </p:pic>
      <p:sp>
        <p:nvSpPr>
          <p:cNvPr id="60" name="矩形 59">
            <a:extLst>
              <a:ext uri="{FF2B5EF4-FFF2-40B4-BE49-F238E27FC236}">
                <a16:creationId xmlns:a16="http://schemas.microsoft.com/office/drawing/2014/main" id="{D6AC5740-CC43-F6F4-2DD5-DE42374BD66A}"/>
              </a:ext>
            </a:extLst>
          </p:cNvPr>
          <p:cNvSpPr/>
          <p:nvPr/>
        </p:nvSpPr>
        <p:spPr>
          <a:xfrm>
            <a:off x="1343082" y="4421819"/>
            <a:ext cx="2321029" cy="11935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5535EC28-1144-976C-5DE7-D63E2DC136AD}"/>
              </a:ext>
            </a:extLst>
          </p:cNvPr>
          <p:cNvSpPr txBox="1"/>
          <p:nvPr/>
        </p:nvSpPr>
        <p:spPr>
          <a:xfrm>
            <a:off x="1592791" y="3986613"/>
            <a:ext cx="18216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sz="2000" dirty="0">
                <a:latin typeface="宋徽宗瘦金体" panose="03000509000000000000" pitchFamily="65" charset="-122"/>
                <a:ea typeface="宋徽宗瘦金体" panose="03000509000000000000" pitchFamily="65" charset="-122"/>
              </a:rPr>
              <a:t>左边放个方桌</a:t>
            </a:r>
            <a:endParaRPr lang="en-US" altLang="zh-CN" sz="2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cxnSp>
        <p:nvCxnSpPr>
          <p:cNvPr id="63" name="连接符: 肘形 62">
            <a:extLst>
              <a:ext uri="{FF2B5EF4-FFF2-40B4-BE49-F238E27FC236}">
                <a16:creationId xmlns:a16="http://schemas.microsoft.com/office/drawing/2014/main" id="{EE38BF6D-55C2-3971-F803-93D04686958D}"/>
              </a:ext>
            </a:extLst>
          </p:cNvPr>
          <p:cNvCxnSpPr>
            <a:cxnSpLocks/>
          </p:cNvCxnSpPr>
          <p:nvPr/>
        </p:nvCxnSpPr>
        <p:spPr>
          <a:xfrm flipV="1">
            <a:off x="3664111" y="2929894"/>
            <a:ext cx="1060997" cy="208869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id="{71F27389-B993-E3B2-664B-839641573DD0}"/>
              </a:ext>
            </a:extLst>
          </p:cNvPr>
          <p:cNvCxnSpPr>
            <a:cxnSpLocks/>
            <a:stCxn id="60" idx="3"/>
          </p:cNvCxnSpPr>
          <p:nvPr/>
        </p:nvCxnSpPr>
        <p:spPr>
          <a:xfrm>
            <a:off x="3664111" y="5018589"/>
            <a:ext cx="106099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>
            <a:extLst>
              <a:ext uri="{FF2B5EF4-FFF2-40B4-BE49-F238E27FC236}">
                <a16:creationId xmlns:a16="http://schemas.microsoft.com/office/drawing/2014/main" id="{D3E89E81-F331-3315-2696-C7D3F74D3CDD}"/>
              </a:ext>
            </a:extLst>
          </p:cNvPr>
          <p:cNvSpPr/>
          <p:nvPr/>
        </p:nvSpPr>
        <p:spPr>
          <a:xfrm>
            <a:off x="4725107" y="4421819"/>
            <a:ext cx="2321029" cy="11935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6903949C-DC87-D3D3-B006-1093BB359436}"/>
              </a:ext>
            </a:extLst>
          </p:cNvPr>
          <p:cNvSpPr txBox="1"/>
          <p:nvPr/>
        </p:nvSpPr>
        <p:spPr>
          <a:xfrm>
            <a:off x="4974818" y="3903069"/>
            <a:ext cx="18216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sz="2000" dirty="0">
                <a:latin typeface="宋徽宗瘦金体" panose="03000509000000000000" pitchFamily="65" charset="-122"/>
                <a:ea typeface="宋徽宗瘦金体" panose="03000509000000000000" pitchFamily="65" charset="-122"/>
              </a:rPr>
              <a:t>右边放个椅子</a:t>
            </a:r>
            <a:endParaRPr lang="en-US" altLang="zh-CN" sz="2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67" name="图片 66">
            <a:extLst>
              <a:ext uri="{FF2B5EF4-FFF2-40B4-BE49-F238E27FC236}">
                <a16:creationId xmlns:a16="http://schemas.microsoft.com/office/drawing/2014/main" id="{38E3793C-F642-1BB9-FE1A-2CE4D1EB07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3" t="17196" r="21825" b="11755"/>
          <a:stretch/>
        </p:blipFill>
        <p:spPr>
          <a:xfrm>
            <a:off x="6148777" y="4531331"/>
            <a:ext cx="732774" cy="974516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F51D55D9-4607-00AE-AA04-17058EB21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389" y="4621816"/>
            <a:ext cx="895724" cy="895724"/>
          </a:xfrm>
          <a:prstGeom prst="rect">
            <a:avLst/>
          </a:prstGeom>
        </p:spPr>
      </p:pic>
      <p:sp>
        <p:nvSpPr>
          <p:cNvPr id="69" name="矩形 68">
            <a:extLst>
              <a:ext uri="{FF2B5EF4-FFF2-40B4-BE49-F238E27FC236}">
                <a16:creationId xmlns:a16="http://schemas.microsoft.com/office/drawing/2014/main" id="{79931488-F76D-C27D-6AAF-6270AA6C0E7B}"/>
              </a:ext>
            </a:extLst>
          </p:cNvPr>
          <p:cNvSpPr/>
          <p:nvPr/>
        </p:nvSpPr>
        <p:spPr>
          <a:xfrm>
            <a:off x="5882546" y="4421819"/>
            <a:ext cx="1163590" cy="1193540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8D698BCE-29E1-EA60-9321-01CE6B17E0C5}"/>
              </a:ext>
            </a:extLst>
          </p:cNvPr>
          <p:cNvSpPr/>
          <p:nvPr/>
        </p:nvSpPr>
        <p:spPr>
          <a:xfrm>
            <a:off x="4725108" y="2330175"/>
            <a:ext cx="2321029" cy="11935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E29036B9-6A38-CCCD-59F6-991F3AD50E48}"/>
              </a:ext>
            </a:extLst>
          </p:cNvPr>
          <p:cNvSpPr txBox="1"/>
          <p:nvPr/>
        </p:nvSpPr>
        <p:spPr>
          <a:xfrm>
            <a:off x="4974818" y="1896350"/>
            <a:ext cx="18216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sz="2000" dirty="0">
                <a:ea typeface="宋徽宗瘦金体" panose="03000509000000000000" pitchFamily="65" charset="-122"/>
              </a:rPr>
              <a:t>方桌改成圆桌</a:t>
            </a:r>
            <a:endParaRPr lang="en-US" altLang="zh-CN" sz="2000" dirty="0">
              <a:ea typeface="宋徽宗瘦金体" panose="03000509000000000000" pitchFamily="65" charset="-122"/>
            </a:endParaRPr>
          </a:p>
        </p:txBody>
      </p:sp>
      <p:pic>
        <p:nvPicPr>
          <p:cNvPr id="72" name="图片 71">
            <a:extLst>
              <a:ext uri="{FF2B5EF4-FFF2-40B4-BE49-F238E27FC236}">
                <a16:creationId xmlns:a16="http://schemas.microsoft.com/office/drawing/2014/main" id="{C8D07F7A-610B-B71B-128C-C37AFC0852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" t="28402" r="5243" b="13151"/>
          <a:stretch/>
        </p:blipFill>
        <p:spPr>
          <a:xfrm>
            <a:off x="4828390" y="2479083"/>
            <a:ext cx="973362" cy="880155"/>
          </a:xfrm>
          <a:prstGeom prst="rect">
            <a:avLst/>
          </a:prstGeom>
        </p:spPr>
      </p:pic>
      <p:sp>
        <p:nvSpPr>
          <p:cNvPr id="73" name="矩形 72">
            <a:extLst>
              <a:ext uri="{FF2B5EF4-FFF2-40B4-BE49-F238E27FC236}">
                <a16:creationId xmlns:a16="http://schemas.microsoft.com/office/drawing/2014/main" id="{2FD33902-15BF-70DE-3728-DD46DAA0776B}"/>
              </a:ext>
            </a:extLst>
          </p:cNvPr>
          <p:cNvSpPr/>
          <p:nvPr/>
        </p:nvSpPr>
        <p:spPr>
          <a:xfrm>
            <a:off x="4718956" y="2330175"/>
            <a:ext cx="1163590" cy="1193540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B53F1BA0-998A-29C7-B2AF-FA90080A0D2C}"/>
              </a:ext>
            </a:extLst>
          </p:cNvPr>
          <p:cNvSpPr/>
          <p:nvPr/>
        </p:nvSpPr>
        <p:spPr>
          <a:xfrm>
            <a:off x="8107132" y="4421819"/>
            <a:ext cx="2321029" cy="11935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DAB3ECA5-0656-14DF-407C-7CBD9AE0E3E3}"/>
              </a:ext>
            </a:extLst>
          </p:cNvPr>
          <p:cNvSpPr txBox="1"/>
          <p:nvPr/>
        </p:nvSpPr>
        <p:spPr>
          <a:xfrm>
            <a:off x="8356841" y="3905160"/>
            <a:ext cx="18216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sz="2000" dirty="0">
                <a:ea typeface="宋徽宗瘦金体" panose="03000509000000000000" pitchFamily="65" charset="-122"/>
              </a:rPr>
              <a:t>合并修改！</a:t>
            </a:r>
            <a:endParaRPr lang="en-US" altLang="zh-CN" sz="2000" dirty="0">
              <a:ea typeface="宋徽宗瘦金体" panose="03000509000000000000" pitchFamily="65" charset="-122"/>
            </a:endParaRPr>
          </a:p>
        </p:txBody>
      </p:sp>
      <p:pic>
        <p:nvPicPr>
          <p:cNvPr id="77" name="图片 76">
            <a:extLst>
              <a:ext uri="{FF2B5EF4-FFF2-40B4-BE49-F238E27FC236}">
                <a16:creationId xmlns:a16="http://schemas.microsoft.com/office/drawing/2014/main" id="{C825E106-6DD1-658D-6699-C4DB85511E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" t="28402" r="5243" b="13151"/>
          <a:stretch/>
        </p:blipFill>
        <p:spPr>
          <a:xfrm>
            <a:off x="8243777" y="4629600"/>
            <a:ext cx="973362" cy="880155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25402F20-031B-28B4-2740-15150DF197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3" t="17196" r="21825" b="11755"/>
          <a:stretch/>
        </p:blipFill>
        <p:spPr>
          <a:xfrm>
            <a:off x="9545361" y="4531331"/>
            <a:ext cx="732774" cy="974516"/>
          </a:xfrm>
          <a:prstGeom prst="rect">
            <a:avLst/>
          </a:prstGeom>
        </p:spPr>
      </p:pic>
      <p:cxnSp>
        <p:nvCxnSpPr>
          <p:cNvPr id="80" name="连接符: 肘形 79">
            <a:extLst>
              <a:ext uri="{FF2B5EF4-FFF2-40B4-BE49-F238E27FC236}">
                <a16:creationId xmlns:a16="http://schemas.microsoft.com/office/drawing/2014/main" id="{4E7BCB36-7CA9-1207-B335-1D3A3D3B92E5}"/>
              </a:ext>
            </a:extLst>
          </p:cNvPr>
          <p:cNvCxnSpPr>
            <a:stCxn id="70" idx="3"/>
            <a:endCxn id="75" idx="1"/>
          </p:cNvCxnSpPr>
          <p:nvPr/>
        </p:nvCxnSpPr>
        <p:spPr>
          <a:xfrm>
            <a:off x="7046137" y="2926945"/>
            <a:ext cx="1060995" cy="2091644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箭头连接符 83">
            <a:extLst>
              <a:ext uri="{FF2B5EF4-FFF2-40B4-BE49-F238E27FC236}">
                <a16:creationId xmlns:a16="http://schemas.microsoft.com/office/drawing/2014/main" id="{9B33FF18-EF0C-8403-6C98-4AF7D0AF8581}"/>
              </a:ext>
            </a:extLst>
          </p:cNvPr>
          <p:cNvCxnSpPr>
            <a:stCxn id="69" idx="3"/>
            <a:endCxn id="75" idx="1"/>
          </p:cNvCxnSpPr>
          <p:nvPr/>
        </p:nvCxnSpPr>
        <p:spPr>
          <a:xfrm>
            <a:off x="7046136" y="5018589"/>
            <a:ext cx="106099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24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75" grpId="0" animBg="1"/>
      <p:bldP spid="76" grpId="0"/>
    </p:bldLst>
  </p:timing>
</p:sld>
</file>

<file path=ppt/theme/theme1.xml><?xml version="1.0" encoding="utf-8"?>
<a:theme xmlns:a="http://schemas.openxmlformats.org/drawingml/2006/main" name="清华简约主题-扁平-16-9">
  <a:themeElements>
    <a:clrScheme name="自定义 6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5B2F7C"/>
      </a:accent1>
      <a:accent2>
        <a:srgbClr val="5C2F7D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自定义 2">
      <a:majorFont>
        <a:latin typeface="Source Sans 3 Semibold"/>
        <a:ea typeface="黑体"/>
        <a:cs typeface=""/>
      </a:majorFont>
      <a:minorFont>
        <a:latin typeface="Source Sans 3"/>
        <a:ea typeface="黑体"/>
        <a:cs typeface=""/>
      </a:minorFont>
    </a:fontScheme>
    <a:fmtScheme name="红利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清华简约主题-扁平-16-9" id="{E20B78BF-F016-4DA7-8B92-252F894E31F1}" vid="{4081D2DA-7F99-47D4-9C3B-A13C90D06D7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清华简约主题-扁平-16-9(2)</Template>
  <TotalTime>3193</TotalTime>
  <Words>3670</Words>
  <Application>Microsoft Office PowerPoint</Application>
  <PresentationFormat>宽屏</PresentationFormat>
  <Paragraphs>432</Paragraphs>
  <Slides>75</Slides>
  <Notes>46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75</vt:i4>
      </vt:variant>
    </vt:vector>
  </HeadingPairs>
  <TitlesOfParts>
    <vt:vector size="86" baseType="lpstr">
      <vt:lpstr>Söhne</vt:lpstr>
      <vt:lpstr>Söhne Mono</vt:lpstr>
      <vt:lpstr>Source Sans 3</vt:lpstr>
      <vt:lpstr>Source Sans 3 Semibold</vt:lpstr>
      <vt:lpstr>等线</vt:lpstr>
      <vt:lpstr>华文行楷</vt:lpstr>
      <vt:lpstr>宋徽宗瘦金体</vt:lpstr>
      <vt:lpstr>Consolas</vt:lpstr>
      <vt:lpstr>Ink Free</vt:lpstr>
      <vt:lpstr>Wingdings 2</vt:lpstr>
      <vt:lpstr>清华简约主题-扁平-16-9</vt:lpstr>
      <vt:lpstr>Git For Version Control </vt:lpstr>
      <vt:lpstr>目录</vt:lpstr>
      <vt:lpstr>Introduction</vt:lpstr>
      <vt:lpstr>朴素的版本控制</vt:lpstr>
      <vt:lpstr>Git 的版本控制</vt:lpstr>
      <vt:lpstr>Git 相机</vt:lpstr>
      <vt:lpstr>Commit（提交）</vt:lpstr>
      <vt:lpstr>Branch（分支）</vt:lpstr>
      <vt:lpstr>Merge （分支合并）</vt:lpstr>
      <vt:lpstr>Conflict（合并冲突）</vt:lpstr>
      <vt:lpstr>Git 的版本控制</vt:lpstr>
      <vt:lpstr>Local Git</vt:lpstr>
      <vt:lpstr>安装 Git</vt:lpstr>
      <vt:lpstr>安装软件后的第一步——配置个人信息</vt:lpstr>
      <vt:lpstr>Git 相机的工作流程</vt:lpstr>
      <vt:lpstr>Git 相机 vs Git Bash</vt:lpstr>
      <vt:lpstr>git init</vt:lpstr>
      <vt:lpstr>git add &lt;file&gt;</vt:lpstr>
      <vt:lpstr>git rm &lt;file&gt; [--cached]</vt:lpstr>
      <vt:lpstr>git commit [-m &lt;message&gt;] [-a]</vt:lpstr>
      <vt:lpstr>文件状态变化图</vt:lpstr>
      <vt:lpstr>Git 中的指针</vt:lpstr>
      <vt:lpstr>分支</vt:lpstr>
      <vt:lpstr>git branch</vt:lpstr>
      <vt:lpstr>git switch</vt:lpstr>
      <vt:lpstr>分支合并</vt:lpstr>
      <vt:lpstr>git merge</vt:lpstr>
      <vt:lpstr>git rebase</vt:lpstr>
      <vt:lpstr>Rebase 图例</vt:lpstr>
      <vt:lpstr>冲突处理</vt:lpstr>
      <vt:lpstr>Merge 与 Rebase 的简单讨论</vt:lpstr>
      <vt:lpstr>其他常用指令</vt:lpstr>
      <vt:lpstr>git log</vt:lpstr>
      <vt:lpstr>git log</vt:lpstr>
      <vt:lpstr>git show [&lt;commit id&gt;]</vt:lpstr>
      <vt:lpstr>git status</vt:lpstr>
      <vt:lpstr>git reset [&lt;commit&gt;] [--soft/--mixed/--hard]</vt:lpstr>
      <vt:lpstr>git restore</vt:lpstr>
      <vt:lpstr>git checkout</vt:lpstr>
      <vt:lpstr>.gitignore</vt:lpstr>
      <vt:lpstr>Remote Git</vt:lpstr>
      <vt:lpstr>Git 托管服务</vt:lpstr>
      <vt:lpstr>鉴权</vt:lpstr>
      <vt:lpstr>生成 ssh 密钥对</vt:lpstr>
      <vt:lpstr>向服务器提供公钥</vt:lpstr>
      <vt:lpstr>向服务器提供公钥</vt:lpstr>
      <vt:lpstr>远程仓库操作</vt:lpstr>
      <vt:lpstr>建立仓库</vt:lpstr>
      <vt:lpstr>git clone</vt:lpstr>
      <vt:lpstr>git remote</vt:lpstr>
      <vt:lpstr>从远程到本地</vt:lpstr>
      <vt:lpstr>从本地到远程</vt:lpstr>
      <vt:lpstr>Git with VS Code</vt:lpstr>
      <vt:lpstr>从两条指令说起</vt:lpstr>
      <vt:lpstr>不方便！</vt:lpstr>
      <vt:lpstr>源代码管理</vt:lpstr>
      <vt:lpstr>合并解析器</vt:lpstr>
      <vt:lpstr>插件：Git blame</vt:lpstr>
      <vt:lpstr>插件：Git Lens</vt:lpstr>
      <vt:lpstr>Gitlab &amp; Github</vt:lpstr>
      <vt:lpstr>团队协作</vt:lpstr>
      <vt:lpstr>Fork &amp; Pull</vt:lpstr>
      <vt:lpstr>未被处理的 Issue</vt:lpstr>
      <vt:lpstr>Pull Request</vt:lpstr>
      <vt:lpstr>Commit Message 的 Angular 规范</vt:lpstr>
      <vt:lpstr>Commit 签名</vt:lpstr>
      <vt:lpstr>Linus：Linux 烂透了！去用伟大的 Windows XP！</vt:lpstr>
      <vt:lpstr>Commit 签名</vt:lpstr>
      <vt:lpstr>正确签名的 Commit</vt:lpstr>
      <vt:lpstr>生成 GPG KEY</vt:lpstr>
      <vt:lpstr>添加 GPG 公钥到服务器</vt:lpstr>
      <vt:lpstr>添加 GPG 公钥到服务器</vt:lpstr>
      <vt:lpstr>Commit 签名</vt:lpstr>
      <vt:lpstr>参考资料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Linux Basics with Vim, SSH and Shell Language</dc:title>
  <dc:creator>Bulb Light</dc:creator>
  <cp:lastModifiedBy>yuki Fu</cp:lastModifiedBy>
  <cp:revision>114</cp:revision>
  <dcterms:created xsi:type="dcterms:W3CDTF">2021-09-03T03:01:03Z</dcterms:created>
  <dcterms:modified xsi:type="dcterms:W3CDTF">2024-03-31T09:11:54Z</dcterms:modified>
</cp:coreProperties>
</file>