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86" r:id="rId5"/>
    <p:sldId id="298" r:id="rId6"/>
    <p:sldId id="289" r:id="rId7"/>
    <p:sldId id="290" r:id="rId8"/>
    <p:sldId id="291" r:id="rId9"/>
    <p:sldId id="292" r:id="rId10"/>
    <p:sldId id="288" r:id="rId11"/>
    <p:sldId id="299" r:id="rId12"/>
    <p:sldId id="297" r:id="rId13"/>
    <p:sldId id="300" r:id="rId14"/>
    <p:sldId id="296" r:id="rId15"/>
    <p:sldId id="301" r:id="rId16"/>
    <p:sldId id="302" r:id="rId17"/>
    <p:sldId id="28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240B2-C201-47B9-8C84-98B528D064C4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00AD-C6D2-4C82-BF39-94391B6198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61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B00AD-C6D2-4C82-BF39-94391B61982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06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5AC7F5-7C9D-45AC-0959-6A1D7D0DE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748B99-400B-BEE2-7F44-A50E4B40A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680066-F97E-62AF-712F-FFDC6E4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C40-F035-4834-8679-79C729458D39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362E20-9318-DC8E-AC56-E95D634F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96B9A9-27D7-0C29-2285-AAE9DCD1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080B-FA10-416C-BDE2-BD44BE159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6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5DB533-F3B9-3A06-299E-523AEA86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6B95DB-3A49-3295-987B-55ADE1446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5495B6-D853-09AA-7953-E0528F0E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C40-F035-4834-8679-79C729458D39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C73EE9-2FF6-E6F9-0C2F-C059A311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64DFB5-DDAB-42F9-4F75-1E02C5A8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080B-FA10-416C-BDE2-BD44BE159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53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26BA46F-8FAF-7728-042B-C7F934C5C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D2BA4F-B66B-59FB-345A-E73C78FAC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8E2771-CD6B-2040-BE90-131EDF05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C40-F035-4834-8679-79C729458D39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AFB7FD-5446-4E1D-114E-89A6E30E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605EF6-F7EE-AC49-A438-52BAFBE7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080B-FA10-416C-BDE2-BD44BE159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32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616D0-F71D-1172-147A-EEF50C16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4E83BD-7384-2B17-9958-E8FD6788A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469471-A496-D19F-9E5B-D46E92D0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C40-F035-4834-8679-79C729458D39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3347C9-EE39-D9A8-1959-18654069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B175D6-6401-68E6-D28D-120D677C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080B-FA10-416C-BDE2-BD44BE159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53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C7D555-41F4-B25A-5378-7E75D672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BD25D5-4994-C350-A402-4606A9342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CABCC2-F09F-33ED-30C8-31B06F48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C40-F035-4834-8679-79C729458D39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45D0A3-78DD-E9A1-AF11-3626784A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36D53B-E362-1FE6-A40F-BE2729D7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080B-FA10-416C-BDE2-BD44BE159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1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0B6490-206B-DACA-89E0-D0912BE5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9D2C14-73D5-E67E-86C1-25E79C091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9DF995-827E-A01D-AFD0-70AD2FEFB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A08D90-6A0C-EDC8-E39E-E7FDBF96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C40-F035-4834-8679-79C729458D39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E0AA69-BEC6-867D-DEA0-A58E9ED7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02B4B1-C383-1A9D-585B-6ACA1797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080B-FA10-416C-BDE2-BD44BE159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58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7D27F-563E-6570-49CA-DA535E17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B7AD34-3ADC-D092-CC73-F38DA9E9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4EBA8-F638-30CA-25F8-A618FF33A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F6618D-0104-6235-CF91-FF1DBAEBA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E959BE0-DF8F-7397-16CD-96E16306A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EFA69A-0825-E7C5-0EC7-7F55DE94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C40-F035-4834-8679-79C729458D39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A373A5-E5CA-A98E-2F42-F3605B02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383D912-C52A-2B7B-2125-B569B2B7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080B-FA10-416C-BDE2-BD44BE159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27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564C2-2F04-7FB1-8442-FC564D60B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2FAE08-2F3E-59A5-89E3-4640A69C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C40-F035-4834-8679-79C729458D39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08BBF1-6432-9C73-4932-DA10F403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F0B0A1-CC82-77FF-7EA8-D81115B4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080B-FA10-416C-BDE2-BD44BE159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13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2AB73E-24B5-CE0E-1FF7-9E9A4A4B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C40-F035-4834-8679-79C729458D39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DF738B-D1A3-A050-9C1C-B9C7C608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5709BE-3757-5365-405B-22F0810A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080B-FA10-416C-BDE2-BD44BE159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55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F0ED3-7DC5-F9D2-8BB9-48B1CFD4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E23D28-4B2C-E7DB-95B7-056C3937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85A98B-4F5E-98A5-5660-49F619367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9EB0DF-43BC-FB4E-7CCA-99992549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C40-F035-4834-8679-79C729458D39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B481C5-5E41-44EB-5552-A913B8A5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91017B-8B8D-3E08-FA9A-FBF42C71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080B-FA10-416C-BDE2-BD44BE159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37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26DFC2-45BC-057A-433C-BAB1AC5C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AD05BE2-22A4-4203-312B-96DD74363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4D6116-F2D1-7BED-42B1-A4989647F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392F57-A02E-9BC9-2AA5-9DD30D64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2C40-F035-4834-8679-79C729458D39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752A21-E306-2B46-3F66-82329257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A16AF1-5F90-03A6-4AE6-E45992F5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080B-FA10-416C-BDE2-BD44BE159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95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44DAB4-D818-BDC9-BFCC-4A6926EE9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F10429-2AC2-DA14-F929-B4067303F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908E3-0422-731C-4628-20B3B5D36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2C40-F035-4834-8679-79C729458D39}" type="datetimeFigureOut">
              <a:rPr lang="zh-CN" altLang="en-US" smtClean="0"/>
              <a:t>2024/8/8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7B22D7-6AAA-27C9-045B-AA387426E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FBD799-096F-F8CA-5BD9-304352EF2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B080B-FA10-416C-BDE2-BD44BE159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9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0174F7B-10DD-9AD0-2E06-EF931479F628}"/>
              </a:ext>
            </a:extLst>
          </p:cNvPr>
          <p:cNvSpPr/>
          <p:nvPr/>
        </p:nvSpPr>
        <p:spPr>
          <a:xfrm>
            <a:off x="1" y="1517073"/>
            <a:ext cx="12192000" cy="1808018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C0382EA-6273-CF0C-EF5B-A1DDC4842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543"/>
            <a:ext cx="9144000" cy="1087582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计算机系科协暑培 </a:t>
            </a:r>
            <a:r>
              <a:rPr lang="en-US" altLang="zh-CN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5.0</a:t>
            </a:r>
            <a:endParaRPr lang="zh-CN" altLang="en-US" sz="5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67CBB3-FF08-070A-54C6-533906455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8458"/>
            <a:ext cx="9144000" cy="43656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Unity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动画基础与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VFX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素材应用</a:t>
            </a: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E037476B-EA3E-B324-2D81-1031BEF66D2A}"/>
              </a:ext>
            </a:extLst>
          </p:cNvPr>
          <p:cNvSpPr txBox="1">
            <a:spLocks/>
          </p:cNvSpPr>
          <p:nvPr/>
        </p:nvSpPr>
        <p:spPr>
          <a:xfrm>
            <a:off x="1524000" y="4798437"/>
            <a:ext cx="9144000" cy="57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计算机系学生科协 张翔宇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8F30ABBA-8D79-AA17-14E0-316558A6F688}"/>
              </a:ext>
            </a:extLst>
          </p:cNvPr>
          <p:cNvSpPr txBox="1">
            <a:spLocks/>
          </p:cNvSpPr>
          <p:nvPr/>
        </p:nvSpPr>
        <p:spPr>
          <a:xfrm>
            <a:off x="1524000" y="5824903"/>
            <a:ext cx="9144000" cy="43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2024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年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8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月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8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7886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动画状态机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947"/>
            <a:ext cx="4175234" cy="72120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动画状态机示例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318BAF-2F89-AD1D-4B71-47BF6059B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54" y="3016252"/>
            <a:ext cx="5599146" cy="29475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ED3A42D-52FA-66DC-1B80-3B5E59AA7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904" y="1690686"/>
            <a:ext cx="5076242" cy="50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9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本讲内容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6"/>
            <a:ext cx="10267122" cy="4723969"/>
          </a:xfrm>
        </p:spPr>
        <p:txBody>
          <a:bodyPr numCol="2">
            <a:normAutofit/>
          </a:bodyPr>
          <a:lstStyle/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基于坐标的物体运动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复习：坐标系统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物体运动脚本示例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动画状态机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预习：有限状态自动机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Unity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动画切片与控制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动画状态机示例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粒子系统简介</a:t>
            </a:r>
            <a:endParaRPr lang="en-US" altLang="zh-CN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火焰效果示例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 startAt="4"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VFX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素材应用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Unity Asset Store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Package Manager</a:t>
            </a: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修改并使用预制素材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356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粒子系统简介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947"/>
            <a:ext cx="4175234" cy="72120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火焰效果示例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69E6ECA-6475-729D-74C2-E944393F7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647" y="1572680"/>
            <a:ext cx="3683939" cy="51575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4B1D58-9FE5-F58A-5E34-B247888AD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49218"/>
            <a:ext cx="4823494" cy="299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C14F6A1-1EA0-78F9-8296-8ADF6A92F0D0}"/>
              </a:ext>
            </a:extLst>
          </p:cNvPr>
          <p:cNvSpPr txBox="1"/>
          <p:nvPr/>
        </p:nvSpPr>
        <p:spPr>
          <a:xfrm>
            <a:off x="85822" y="6433931"/>
            <a:ext cx="416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示例参考：</a:t>
            </a:r>
            <a:r>
              <a:rPr lang="en-US" altLang="zh-CN" dirty="0"/>
              <a:t>《unity 5.x </a:t>
            </a:r>
            <a:r>
              <a:rPr lang="zh-CN" altLang="en-US" dirty="0"/>
              <a:t>从入门到精通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504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本讲内容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6"/>
            <a:ext cx="10267122" cy="4723969"/>
          </a:xfrm>
        </p:spPr>
        <p:txBody>
          <a:bodyPr numCol="2">
            <a:normAutofit/>
          </a:bodyPr>
          <a:lstStyle/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基于坐标的物体运动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复习：坐标系统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物体运动脚本示例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动画状态机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预习：有限状态自动机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Unity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动画切片与控制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动画状态机示例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粒子系统简介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火焰效果示例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 startAt="4"/>
            </a:pPr>
            <a:r>
              <a:rPr lang="en-US" altLang="zh-CN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VFX</a:t>
            </a:r>
            <a:r>
              <a:rPr lang="zh-CN" altLang="en-US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素材应用</a:t>
            </a:r>
            <a:endParaRPr lang="en-US" altLang="zh-CN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Unity Asset Store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Package Manager</a:t>
            </a: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修改并使用预制素材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07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VFX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素材应用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947"/>
            <a:ext cx="4175234" cy="72120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Unity Asset Store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50762D-DC7C-6A50-A4A4-8A8205D84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7" y="2268368"/>
            <a:ext cx="6642433" cy="37341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6A4D5C-18FE-AD88-EB10-795703A9C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251" y="3215167"/>
            <a:ext cx="7296295" cy="344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4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VFX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素材应用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947"/>
            <a:ext cx="4175234" cy="72120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Package Manager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B860A7-F6AA-C8A8-E0A7-0732EFC6D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85" y="2559784"/>
            <a:ext cx="5387615" cy="355039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E8CAFCF-4BC0-6DDC-B25C-BFC66B00C41C}"/>
              </a:ext>
            </a:extLst>
          </p:cNvPr>
          <p:cNvSpPr/>
          <p:nvPr/>
        </p:nvSpPr>
        <p:spPr>
          <a:xfrm>
            <a:off x="3840724" y="4081669"/>
            <a:ext cx="1016197" cy="2051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AE647C6-5655-E76E-3A4D-1035560A5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751" y="2559784"/>
            <a:ext cx="5393191" cy="355039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E8AEDE5-5596-AA95-D2B6-41C503288AD5}"/>
              </a:ext>
            </a:extLst>
          </p:cNvPr>
          <p:cNvSpPr/>
          <p:nvPr/>
        </p:nvSpPr>
        <p:spPr>
          <a:xfrm>
            <a:off x="10665594" y="2862469"/>
            <a:ext cx="525867" cy="1987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02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VFX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素材应用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947"/>
            <a:ext cx="4175234" cy="72120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修改并使用预制素材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CEEFF5-7BAF-665C-4E57-6E4AD3E7F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392" y="2559784"/>
            <a:ext cx="6123756" cy="3568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33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2843753"/>
            <a:ext cx="12192000" cy="1567800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48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</a:t>
            </a:r>
            <a:endParaRPr lang="zh-CN" altLang="en-US" sz="7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8B198F0-B5B9-1EA1-7AF2-08C816B79C83}"/>
              </a:ext>
            </a:extLst>
          </p:cNvPr>
          <p:cNvSpPr txBox="1">
            <a:spLocks/>
          </p:cNvSpPr>
          <p:nvPr/>
        </p:nvSpPr>
        <p:spPr>
          <a:xfrm>
            <a:off x="838200" y="1690686"/>
            <a:ext cx="10820400" cy="70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414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本讲内容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6"/>
            <a:ext cx="10267122" cy="4723969"/>
          </a:xfrm>
        </p:spPr>
        <p:txBody>
          <a:bodyPr numCol="2">
            <a:normAutofit/>
          </a:bodyPr>
          <a:lstStyle/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基于坐标的物体运动</a:t>
            </a:r>
            <a:endParaRPr lang="en-US" altLang="zh-CN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复习：坐标系统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物体运动脚本示例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动画状态机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预习：有限状态自动机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Unity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动画切片与控制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动画状态机示例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粒子系统简介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火焰效果示例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 startAt="4"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VFX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素材应用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Unity Asset Store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Package Manager</a:t>
            </a: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修改并使用预制素材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432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基于坐标的物体运动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6"/>
            <a:ext cx="2799522" cy="7212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复习：坐标系统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199" y="2499360"/>
            <a:ext cx="8967953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位置 </a:t>
            </a:r>
            <a:r>
              <a:rPr lang="en-US" altLang="zh-CN" dirty="0"/>
              <a:t>(Position)</a:t>
            </a:r>
            <a:r>
              <a:rPr lang="zh-CN" altLang="en-US" dirty="0"/>
              <a:t>：游戏对象在世界坐标中的位置，通过设置 </a:t>
            </a:r>
            <a:r>
              <a:rPr lang="en-US" altLang="zh-CN" dirty="0" err="1"/>
              <a:t>transform.position</a:t>
            </a:r>
            <a:r>
              <a:rPr lang="en-US" altLang="zh-CN" dirty="0"/>
              <a:t> </a:t>
            </a:r>
            <a:r>
              <a:rPr lang="zh-CN" altLang="en-US" dirty="0"/>
              <a:t>设置。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旋转 </a:t>
            </a:r>
            <a:r>
              <a:rPr lang="en-US" altLang="zh-CN" dirty="0"/>
              <a:t>(Rotation)</a:t>
            </a:r>
            <a:r>
              <a:rPr lang="zh-CN" altLang="en-US" dirty="0"/>
              <a:t>：可以通过欧拉角 </a:t>
            </a:r>
            <a:r>
              <a:rPr lang="en-US" altLang="zh-CN" dirty="0"/>
              <a:t>(</a:t>
            </a:r>
            <a:r>
              <a:rPr lang="en-US" altLang="zh-CN" dirty="0" err="1"/>
              <a:t>transform.eulerAngles</a:t>
            </a:r>
            <a:r>
              <a:rPr lang="en-US" altLang="zh-CN" dirty="0"/>
              <a:t>)</a:t>
            </a:r>
            <a:r>
              <a:rPr lang="zh-CN" altLang="en-US" dirty="0"/>
              <a:t>、四元数 </a:t>
            </a:r>
            <a:r>
              <a:rPr lang="en-US" altLang="zh-CN" dirty="0"/>
              <a:t>(</a:t>
            </a:r>
            <a:r>
              <a:rPr lang="en-US" altLang="zh-CN" dirty="0" err="1"/>
              <a:t>transform.rotation</a:t>
            </a:r>
            <a:r>
              <a:rPr lang="en-US" altLang="zh-CN" dirty="0"/>
              <a:t>) </a:t>
            </a:r>
            <a:r>
              <a:rPr lang="zh-CN" altLang="en-US" dirty="0"/>
              <a:t>或旋转矩阵来定义。缩放 </a:t>
            </a:r>
            <a:r>
              <a:rPr lang="en-US" altLang="zh-CN" dirty="0"/>
              <a:t>(Scale)</a:t>
            </a:r>
            <a:r>
              <a:rPr lang="zh-CN" altLang="en-US" dirty="0"/>
              <a:t>：缩放决定了游戏对象的大小。它可以通过设置 </a:t>
            </a:r>
            <a:r>
              <a:rPr lang="en-US" altLang="zh-CN" dirty="0" err="1"/>
              <a:t>transform.localScale</a:t>
            </a:r>
            <a:r>
              <a:rPr lang="en-US" altLang="zh-CN" dirty="0"/>
              <a:t> </a:t>
            </a:r>
            <a:r>
              <a:rPr lang="zh-CN" altLang="en-US" dirty="0"/>
              <a:t>来改变。缩放会影响游戏对象在三个维度上的大小，但不改变对象的形状或比例。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层级关系 </a:t>
            </a:r>
            <a:r>
              <a:rPr lang="en-US" altLang="zh-CN" dirty="0"/>
              <a:t>(Hierarchy)</a:t>
            </a:r>
            <a:r>
              <a:rPr lang="zh-CN" altLang="en-US" dirty="0"/>
              <a:t>：一个游戏对象可以成为另一个游戏对象的子对象，子对象的位置、旋转和缩放是相对于父对象的。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世界坐标与局部坐标 </a:t>
            </a:r>
            <a:r>
              <a:rPr lang="en-US" altLang="zh-CN" dirty="0"/>
              <a:t>(World vs. Local Coordinates)</a:t>
            </a:r>
            <a:r>
              <a:rPr lang="zh-CN" altLang="en-US" dirty="0"/>
              <a:t>：</a:t>
            </a:r>
            <a:r>
              <a:rPr lang="en-US" altLang="zh-CN" dirty="0"/>
              <a:t>transform.position </a:t>
            </a:r>
            <a:r>
              <a:rPr lang="zh-CN" altLang="en-US" dirty="0"/>
              <a:t>是世界坐标，而 </a:t>
            </a:r>
            <a:r>
              <a:rPr lang="en-US" altLang="zh-CN" dirty="0" err="1"/>
              <a:t>transform.localPosition</a:t>
            </a:r>
            <a:r>
              <a:rPr lang="en-US" altLang="zh-CN" dirty="0"/>
              <a:t> </a:t>
            </a:r>
            <a:r>
              <a:rPr lang="zh-CN" altLang="en-US" dirty="0"/>
              <a:t>是相对于父对象的局部坐标。类似地，</a:t>
            </a:r>
            <a:r>
              <a:rPr lang="en-US" altLang="zh-CN" dirty="0" err="1"/>
              <a:t>transform.rotation</a:t>
            </a:r>
            <a:r>
              <a:rPr lang="en-US" altLang="zh-CN" dirty="0"/>
              <a:t> </a:t>
            </a:r>
            <a:r>
              <a:rPr lang="zh-CN" altLang="en-US" dirty="0"/>
              <a:t>是世界旋转，</a:t>
            </a:r>
            <a:r>
              <a:rPr lang="en-US" altLang="zh-CN" dirty="0" err="1"/>
              <a:t>transform.localRotation</a:t>
            </a:r>
            <a:r>
              <a:rPr lang="en-US" altLang="zh-CN" dirty="0"/>
              <a:t> </a:t>
            </a:r>
            <a:r>
              <a:rPr lang="zh-CN" altLang="en-US" dirty="0"/>
              <a:t>是局部旋转。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更新与变换 </a:t>
            </a:r>
            <a:r>
              <a:rPr lang="en-US" altLang="zh-CN" dirty="0"/>
              <a:t>(Update and Transformation)</a:t>
            </a:r>
            <a:r>
              <a:rPr lang="zh-CN" altLang="en-US" dirty="0"/>
              <a:t>：</a:t>
            </a:r>
            <a:r>
              <a:rPr lang="en-US" altLang="zh-CN" dirty="0"/>
              <a:t>Unity </a:t>
            </a:r>
            <a:r>
              <a:rPr lang="zh-CN" altLang="en-US" dirty="0"/>
              <a:t>会在每一帧调用游戏对象的 </a:t>
            </a:r>
            <a:r>
              <a:rPr lang="en-US" altLang="zh-CN" dirty="0"/>
              <a:t>Update </a:t>
            </a:r>
            <a:r>
              <a:rPr lang="zh-CN" altLang="en-US" dirty="0"/>
              <a:t>方法。如果你在 </a:t>
            </a:r>
            <a:r>
              <a:rPr lang="en-US" altLang="zh-CN" dirty="0"/>
              <a:t>Update </a:t>
            </a:r>
            <a:r>
              <a:rPr lang="zh-CN" altLang="en-US" dirty="0"/>
              <a:t>方法中改变 </a:t>
            </a:r>
            <a:r>
              <a:rPr lang="en-US" altLang="zh-CN" dirty="0"/>
              <a:t>Transform</a:t>
            </a:r>
            <a:r>
              <a:rPr lang="zh-CN" altLang="en-US" dirty="0"/>
              <a:t>，</a:t>
            </a:r>
            <a:r>
              <a:rPr lang="en-US" altLang="zh-CN" dirty="0"/>
              <a:t>Unity </a:t>
            </a:r>
            <a:r>
              <a:rPr lang="zh-CN" altLang="en-US" dirty="0"/>
              <a:t>会自动处理这些变换，并在渲染之前应用它们。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F2A58C-18A7-ABFA-89DE-25FE14DE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91" y="5282384"/>
            <a:ext cx="3792672" cy="1515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11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基于坐标的物体运动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947"/>
            <a:ext cx="4175234" cy="72120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物体运动脚本示例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53AADF2-DF23-D74C-4A04-5778B82FF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30" y="2087216"/>
            <a:ext cx="4175234" cy="46892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F2DDAB-2073-C262-9D00-243ACCA52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913" y="2579869"/>
            <a:ext cx="5591887" cy="37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7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本讲内容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6"/>
            <a:ext cx="10267122" cy="4723969"/>
          </a:xfrm>
        </p:spPr>
        <p:txBody>
          <a:bodyPr numCol="2">
            <a:normAutofit/>
          </a:bodyPr>
          <a:lstStyle/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基于坐标的物体运动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复习：坐标系统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物体运动脚本示例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动画状态机</a:t>
            </a:r>
            <a:endParaRPr lang="en-US" altLang="zh-CN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预习：有限状态自动机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Unity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动画切片与控制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动画状态机示例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粒子系统简介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火焰效果示例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 startAt="4"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VFX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素材应用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Unity Asset Store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Package Manager</a:t>
            </a: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修改并使用预制素材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47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动画状态机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5947"/>
            <a:ext cx="5204791" cy="72120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预习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有限状态自动机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8208D1-BD55-D188-B762-E77A8C6A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7470"/>
            <a:ext cx="5846465" cy="242306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1F6E1A8-5416-84CA-3BC6-8B939A75B50D}"/>
              </a:ext>
            </a:extLst>
          </p:cNvPr>
          <p:cNvSpPr/>
          <p:nvPr/>
        </p:nvSpPr>
        <p:spPr>
          <a:xfrm>
            <a:off x="2773924" y="3306417"/>
            <a:ext cx="1188475" cy="377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96B290-F7FC-C9B9-44D5-17E921F8674D}"/>
              </a:ext>
            </a:extLst>
          </p:cNvPr>
          <p:cNvSpPr txBox="1"/>
          <p:nvPr/>
        </p:nvSpPr>
        <p:spPr>
          <a:xfrm>
            <a:off x="5751445" y="5280126"/>
            <a:ext cx="527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当前状态 </a:t>
            </a:r>
            <a:r>
              <a:rPr lang="en-US" altLang="zh-CN" sz="2400" dirty="0"/>
              <a:t>+ </a:t>
            </a:r>
            <a:r>
              <a:rPr lang="zh-CN" altLang="en-US" sz="2400" dirty="0"/>
              <a:t>转移条件 </a:t>
            </a:r>
            <a:r>
              <a:rPr lang="en-US" altLang="zh-CN" sz="2400" dirty="0"/>
              <a:t>= </a:t>
            </a:r>
            <a:r>
              <a:rPr lang="zh-CN" altLang="en-US" sz="2400" dirty="0"/>
              <a:t>下一个状态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34993CB-939E-A1CD-D07C-C093A840413E}"/>
              </a:ext>
            </a:extLst>
          </p:cNvPr>
          <p:cNvSpPr/>
          <p:nvPr/>
        </p:nvSpPr>
        <p:spPr>
          <a:xfrm>
            <a:off x="5751445" y="5280126"/>
            <a:ext cx="4929807" cy="4564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226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动画状态机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947"/>
            <a:ext cx="5430078" cy="72120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Unity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动画切片与控制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总览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2A3A5D1-8E00-B484-39B7-CF64ED070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59" y="1976803"/>
            <a:ext cx="2465107" cy="422744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0D52BC2-95E4-E7FA-8765-2C10DA37648A}"/>
              </a:ext>
            </a:extLst>
          </p:cNvPr>
          <p:cNvSpPr txBox="1"/>
          <p:nvPr/>
        </p:nvSpPr>
        <p:spPr>
          <a:xfrm>
            <a:off x="838200" y="2147156"/>
            <a:ext cx="6417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动画控制器（</a:t>
            </a:r>
            <a:r>
              <a:rPr lang="en-US" altLang="zh-CN" b="1" dirty="0"/>
              <a:t>Animator Controller</a:t>
            </a:r>
            <a:r>
              <a:rPr lang="zh-CN" altLang="en-US" b="1" dirty="0"/>
              <a:t>）</a:t>
            </a:r>
            <a:r>
              <a:rPr lang="zh-CN" altLang="en-US" dirty="0"/>
              <a:t>是一个资产（</a:t>
            </a:r>
            <a:r>
              <a:rPr lang="en-US" altLang="zh-CN" dirty="0"/>
              <a:t>Asset</a:t>
            </a:r>
            <a:r>
              <a:rPr lang="zh-CN" altLang="en-US" dirty="0"/>
              <a:t>），包含用于动画过渡和状态机的逻辑。它是动画系统的核心，通过它可以管理动画片段及其之间的过渡。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动画切片（</a:t>
            </a:r>
            <a:r>
              <a:rPr lang="en-US" altLang="zh-CN" b="1" dirty="0"/>
              <a:t>Animation Clips</a:t>
            </a:r>
            <a:r>
              <a:rPr lang="zh-CN" altLang="en-US" b="1" dirty="0"/>
              <a:t>）</a:t>
            </a:r>
            <a:r>
              <a:rPr lang="zh-CN" altLang="en-US" dirty="0"/>
              <a:t>是独立的动画片段，可以是角色行走、跑步、跳跃等动画。</a:t>
            </a:r>
            <a:r>
              <a:rPr lang="zh-CN" altLang="en-US" b="1" dirty="0"/>
              <a:t>动画切片</a:t>
            </a:r>
            <a:r>
              <a:rPr lang="zh-CN" altLang="en-US" dirty="0"/>
              <a:t>可以在</a:t>
            </a:r>
            <a:r>
              <a:rPr lang="zh-CN" altLang="en-US" b="1" dirty="0"/>
              <a:t>动画控制器</a:t>
            </a:r>
            <a:r>
              <a:rPr lang="zh-CN" altLang="en-US" dirty="0"/>
              <a:t>中进行组合和控制。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791AAEF-6C6D-A1F1-D2D0-29F2139E0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61" y="4139717"/>
            <a:ext cx="6417365" cy="2064529"/>
          </a:xfrm>
          <a:prstGeom prst="rect">
            <a:avLst/>
          </a:prstGeom>
        </p:spPr>
      </p:pic>
      <p:sp>
        <p:nvSpPr>
          <p:cNvPr id="15" name="对话气泡: 圆角矩形 14">
            <a:extLst>
              <a:ext uri="{FF2B5EF4-FFF2-40B4-BE49-F238E27FC236}">
                <a16:creationId xmlns:a16="http://schemas.microsoft.com/office/drawing/2014/main" id="{22928112-0BD5-D62E-A4A5-5434A74E265D}"/>
              </a:ext>
            </a:extLst>
          </p:cNvPr>
          <p:cNvSpPr/>
          <p:nvPr/>
        </p:nvSpPr>
        <p:spPr>
          <a:xfrm>
            <a:off x="1490869" y="5648211"/>
            <a:ext cx="2352261" cy="1115643"/>
          </a:xfrm>
          <a:prstGeom prst="wedgeRoundRectCallout">
            <a:avLst>
              <a:gd name="adj1" fmla="val -34743"/>
              <a:gd name="adj2" fmla="val -66830"/>
              <a:gd name="adj3" fmla="val 1666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2F9839F-DE0B-F645-9DE4-8E2CC507E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138" y="5728453"/>
            <a:ext cx="2145195" cy="951586"/>
          </a:xfrm>
          <a:prstGeom prst="round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673FB40-419C-598E-33A5-F000B63B0951}"/>
              </a:ext>
            </a:extLst>
          </p:cNvPr>
          <p:cNvSpPr/>
          <p:nvPr/>
        </p:nvSpPr>
        <p:spPr>
          <a:xfrm>
            <a:off x="4187686" y="4459357"/>
            <a:ext cx="921026" cy="972696"/>
          </a:xfrm>
          <a:prstGeom prst="roundRect">
            <a:avLst>
              <a:gd name="adj" fmla="val 181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10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动画状态机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5" y="1415129"/>
            <a:ext cx="5585791" cy="72120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Unity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动画切片与控制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状态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0B7C89E-274A-3FD7-4BC6-30E9C9E1EE41}"/>
              </a:ext>
            </a:extLst>
          </p:cNvPr>
          <p:cNvSpPr txBox="1"/>
          <p:nvPr/>
        </p:nvSpPr>
        <p:spPr>
          <a:xfrm>
            <a:off x="387626" y="2147156"/>
            <a:ext cx="5585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Unity</a:t>
            </a:r>
            <a:r>
              <a:rPr lang="zh-CN" altLang="en-US" dirty="0"/>
              <a:t>的</a:t>
            </a:r>
            <a:r>
              <a:rPr lang="en-US" altLang="zh-CN" dirty="0"/>
              <a:t>Animator</a:t>
            </a:r>
            <a:r>
              <a:rPr lang="zh-CN" altLang="en-US" dirty="0"/>
              <a:t>系统中，</a:t>
            </a:r>
            <a:r>
              <a:rPr lang="en-US" altLang="zh-CN" dirty="0"/>
              <a:t>Entry</a:t>
            </a:r>
            <a:r>
              <a:rPr lang="zh-CN" altLang="en-US" dirty="0"/>
              <a:t>、</a:t>
            </a:r>
            <a:r>
              <a:rPr lang="en-US" altLang="zh-CN" dirty="0" err="1"/>
              <a:t>AnyState</a:t>
            </a:r>
            <a:r>
              <a:rPr lang="zh-CN" altLang="en-US" dirty="0"/>
              <a:t>和</a:t>
            </a:r>
            <a:r>
              <a:rPr lang="en-US" altLang="zh-CN" dirty="0"/>
              <a:t>Exit</a:t>
            </a:r>
            <a:r>
              <a:rPr lang="zh-CN" altLang="en-US" dirty="0"/>
              <a:t>是三种特殊（自带）的</a:t>
            </a:r>
            <a:r>
              <a:rPr lang="zh-CN" altLang="en-US" b="1" dirty="0"/>
              <a:t>状态</a:t>
            </a:r>
            <a:r>
              <a:rPr lang="zh-CN" altLang="en-US" dirty="0"/>
              <a:t>：</a:t>
            </a:r>
          </a:p>
          <a:p>
            <a:r>
              <a:rPr lang="en-US" altLang="zh-CN" b="1" dirty="0"/>
              <a:t>Entry</a:t>
            </a:r>
          </a:p>
          <a:p>
            <a:r>
              <a:rPr lang="en-US" altLang="zh-CN" dirty="0"/>
              <a:t>Entry</a:t>
            </a:r>
            <a:r>
              <a:rPr lang="zh-CN" altLang="en-US" dirty="0"/>
              <a:t>状态是动画状态机的默认起始点。每当</a:t>
            </a:r>
            <a:r>
              <a:rPr lang="en-US" altLang="zh-CN" dirty="0"/>
              <a:t>Animator</a:t>
            </a:r>
            <a:r>
              <a:rPr lang="zh-CN" altLang="en-US" dirty="0"/>
              <a:t>首次激活或重置时，状态机将从</a:t>
            </a:r>
            <a:r>
              <a:rPr lang="en-US" altLang="zh-CN" dirty="0"/>
              <a:t>Entry</a:t>
            </a:r>
            <a:r>
              <a:rPr lang="zh-CN" altLang="en-US" dirty="0"/>
              <a:t>状态开始从</a:t>
            </a:r>
            <a:r>
              <a:rPr lang="en-US" altLang="zh-CN" dirty="0"/>
              <a:t>Entry</a:t>
            </a:r>
            <a:r>
              <a:rPr lang="zh-CN" altLang="en-US" dirty="0"/>
              <a:t>状态可以定义到其他具体动画状态的过渡，这通常用于指定状态机启动时应该进入的初始状态。</a:t>
            </a:r>
          </a:p>
          <a:p>
            <a:r>
              <a:rPr lang="en-US" altLang="zh-CN" b="1" dirty="0"/>
              <a:t>Any State</a:t>
            </a:r>
          </a:p>
          <a:p>
            <a:r>
              <a:rPr lang="en-US" altLang="zh-CN" dirty="0"/>
              <a:t>Any State</a:t>
            </a:r>
            <a:r>
              <a:rPr lang="zh-CN" altLang="en-US" dirty="0"/>
              <a:t>允许从状态机中的</a:t>
            </a:r>
            <a:r>
              <a:rPr lang="zh-CN" altLang="en-US" b="1" dirty="0"/>
              <a:t>任何状态</a:t>
            </a:r>
            <a:r>
              <a:rPr lang="zh-CN" altLang="en-US" dirty="0"/>
              <a:t>直接切换到目标状态，而不需要考虑当前的状态。这对于处理突发事件或</a:t>
            </a:r>
            <a:r>
              <a:rPr lang="zh-CN" altLang="en-US" b="1" dirty="0"/>
              <a:t>全局触发</a:t>
            </a:r>
            <a:r>
              <a:rPr lang="zh-CN" altLang="en-US" dirty="0"/>
              <a:t>的动画（如受伤、死亡等）非常有用。</a:t>
            </a:r>
            <a:endParaRPr lang="en-US" altLang="zh-CN" dirty="0"/>
          </a:p>
          <a:p>
            <a:r>
              <a:rPr lang="en-US" altLang="zh-CN" b="1" dirty="0"/>
              <a:t>Exit</a:t>
            </a:r>
          </a:p>
          <a:p>
            <a:r>
              <a:rPr lang="en-US" altLang="zh-CN" dirty="0"/>
              <a:t>Exit</a:t>
            </a:r>
            <a:r>
              <a:rPr lang="zh-CN" altLang="en-US" dirty="0"/>
              <a:t>状态用于标识状态机的</a:t>
            </a:r>
            <a:r>
              <a:rPr lang="zh-CN" altLang="en-US" b="1" dirty="0"/>
              <a:t>结束点</a:t>
            </a:r>
            <a:r>
              <a:rPr lang="zh-CN" altLang="en-US" dirty="0"/>
              <a:t>。通常用于嵌套子状态机（</a:t>
            </a:r>
            <a:r>
              <a:rPr lang="en-US" altLang="zh-CN" dirty="0"/>
              <a:t>Sub-State Machines</a:t>
            </a:r>
            <a:r>
              <a:rPr lang="zh-CN" altLang="en-US" dirty="0"/>
              <a:t>）中，表示从子状态机返回到父状态机。当状态机到达</a:t>
            </a:r>
            <a:r>
              <a:rPr lang="en-US" altLang="zh-CN" dirty="0"/>
              <a:t>Exit</a:t>
            </a:r>
            <a:r>
              <a:rPr lang="zh-CN" altLang="en-US" dirty="0"/>
              <a:t>状态时，它将返回到父状态机，并根据父状态机的过渡规则继续执行。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062D37F-87DA-9D54-9DCF-694C73600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713"/>
          <a:stretch/>
        </p:blipFill>
        <p:spPr>
          <a:xfrm>
            <a:off x="6502574" y="2518217"/>
            <a:ext cx="4931668" cy="31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2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5F34E90-D743-4477-E1A5-E4180EEFD750}"/>
              </a:ext>
            </a:extLst>
          </p:cNvPr>
          <p:cNvSpPr/>
          <p:nvPr/>
        </p:nvSpPr>
        <p:spPr>
          <a:xfrm>
            <a:off x="0" y="556851"/>
            <a:ext cx="12192000" cy="942109"/>
          </a:xfrm>
          <a:prstGeom prst="rect">
            <a:avLst/>
          </a:prstGeom>
          <a:solidFill>
            <a:srgbClr val="7434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ED8DF00-06B5-D414-F7F3-24AE954B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动画状态机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F34FAE-D4F4-B053-C4EF-8119E7493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5" y="1415129"/>
            <a:ext cx="5502965" cy="72120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Unity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动画切片与控制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过渡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517924C-ED37-1329-1169-1815EC005E6A}"/>
              </a:ext>
            </a:extLst>
          </p:cNvPr>
          <p:cNvSpPr txBox="1"/>
          <p:nvPr/>
        </p:nvSpPr>
        <p:spPr>
          <a:xfrm>
            <a:off x="6891130" y="2072499"/>
            <a:ext cx="400547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Unity</a:t>
            </a:r>
            <a:r>
              <a:rPr lang="zh-CN" altLang="en-US" dirty="0"/>
              <a:t>的</a:t>
            </a:r>
            <a:r>
              <a:rPr lang="en-US" altLang="zh-CN" dirty="0"/>
              <a:t>Animator</a:t>
            </a:r>
            <a:r>
              <a:rPr lang="zh-CN" altLang="en-US" dirty="0"/>
              <a:t>系统支持四种类型的</a:t>
            </a:r>
            <a:r>
              <a:rPr lang="zh-CN" altLang="en-US" b="1" dirty="0"/>
              <a:t>参数</a:t>
            </a:r>
            <a:r>
              <a:rPr lang="zh-CN" altLang="en-US" dirty="0"/>
              <a:t>：</a:t>
            </a:r>
          </a:p>
          <a:p>
            <a:pPr>
              <a:buFont typeface="+mj-lt"/>
              <a:buAutoNum type="arabicPeriod"/>
            </a:pPr>
            <a:r>
              <a:rPr lang="en-US" altLang="zh-CN" b="1" dirty="0"/>
              <a:t>Float</a:t>
            </a:r>
            <a:r>
              <a:rPr lang="zh-CN" altLang="en-US" b="1" dirty="0"/>
              <a:t>（浮点数）</a:t>
            </a:r>
            <a:r>
              <a:rPr lang="zh-CN" altLang="en-US" dirty="0"/>
              <a:t>：用于存储小数值。适用于需要精确控制的动画过渡，例如角色的速度、跳跃高度等。</a:t>
            </a:r>
          </a:p>
          <a:p>
            <a:pPr>
              <a:buFont typeface="+mj-lt"/>
              <a:buAutoNum type="arabicPeriod"/>
            </a:pPr>
            <a:r>
              <a:rPr lang="en-US" altLang="zh-CN" b="1" dirty="0"/>
              <a:t>Int</a:t>
            </a:r>
            <a:r>
              <a:rPr lang="zh-CN" altLang="en-US" b="1" dirty="0"/>
              <a:t>（整数）</a:t>
            </a:r>
            <a:r>
              <a:rPr lang="zh-CN" altLang="en-US" dirty="0"/>
              <a:t>：用于存储整数值。适用于离散值的控制，例如角色的当前生命值、状态编号等。</a:t>
            </a:r>
          </a:p>
          <a:p>
            <a:pPr>
              <a:buFont typeface="+mj-lt"/>
              <a:buAutoNum type="arabicPeriod"/>
            </a:pPr>
            <a:r>
              <a:rPr lang="en-US" altLang="zh-CN" b="1" dirty="0"/>
              <a:t>Bool</a:t>
            </a:r>
            <a:r>
              <a:rPr lang="zh-CN" altLang="en-US" b="1" dirty="0"/>
              <a:t>（布尔值）</a:t>
            </a:r>
            <a:r>
              <a:rPr lang="zh-CN" altLang="en-US" dirty="0"/>
              <a:t>：用于存储 </a:t>
            </a:r>
            <a:r>
              <a:rPr lang="en-US" altLang="zh-CN" dirty="0"/>
              <a:t>True / False</a:t>
            </a:r>
            <a:r>
              <a:rPr lang="zh-CN" altLang="en-US" dirty="0"/>
              <a:t>。适用于简单的开关控制，例如是否在跳跃、是否在攻击等。</a:t>
            </a:r>
          </a:p>
          <a:p>
            <a:pPr>
              <a:buFont typeface="+mj-lt"/>
              <a:buAutoNum type="arabicPeriod"/>
            </a:pPr>
            <a:r>
              <a:rPr lang="en-US" altLang="zh-CN" b="1" dirty="0"/>
              <a:t>Trigger</a:t>
            </a:r>
            <a:r>
              <a:rPr lang="zh-CN" altLang="en-US" b="1" dirty="0"/>
              <a:t>（触发器）</a:t>
            </a:r>
            <a:r>
              <a:rPr lang="zh-CN" altLang="en-US" dirty="0"/>
              <a:t>：用于一次性触发某个动画状态。适用于事件驱动的过渡，例如按下攻击键时触发攻击动画。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D788408-D66C-27FB-58AE-1CFDE7E73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07" y="3565211"/>
            <a:ext cx="5433391" cy="304209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E5AF9E7-BC06-149E-43E7-66E6DA0A0792}"/>
              </a:ext>
            </a:extLst>
          </p:cNvPr>
          <p:cNvSpPr/>
          <p:nvPr/>
        </p:nvSpPr>
        <p:spPr>
          <a:xfrm>
            <a:off x="472269" y="3549826"/>
            <a:ext cx="1051732" cy="4390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DDE02A9-034C-BF21-BC7C-187C2A19D9D3}"/>
              </a:ext>
            </a:extLst>
          </p:cNvPr>
          <p:cNvSpPr/>
          <p:nvPr/>
        </p:nvSpPr>
        <p:spPr>
          <a:xfrm>
            <a:off x="4208472" y="5174696"/>
            <a:ext cx="1772026" cy="2579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28F4369-E6E9-04EF-8D5B-D42A2C415CE4}"/>
              </a:ext>
            </a:extLst>
          </p:cNvPr>
          <p:cNvSpPr/>
          <p:nvPr/>
        </p:nvSpPr>
        <p:spPr>
          <a:xfrm>
            <a:off x="2992585" y="4797286"/>
            <a:ext cx="443040" cy="377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82F454-41BE-63F9-BF8F-8A1B2D09277C}"/>
              </a:ext>
            </a:extLst>
          </p:cNvPr>
          <p:cNvSpPr txBox="1"/>
          <p:nvPr/>
        </p:nvSpPr>
        <p:spPr>
          <a:xfrm>
            <a:off x="387625" y="2072499"/>
            <a:ext cx="63312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过渡（</a:t>
            </a:r>
            <a:r>
              <a:rPr lang="en-US" altLang="zh-CN" b="1" dirty="0"/>
              <a:t>Transition</a:t>
            </a:r>
            <a:r>
              <a:rPr lang="zh-CN" altLang="en-US" b="1" dirty="0"/>
              <a:t>）</a:t>
            </a:r>
            <a:r>
              <a:rPr lang="zh-CN" altLang="en-US" dirty="0"/>
              <a:t>是指从一个动画状态切换到另一个动画状态的过程。过渡可以定义在</a:t>
            </a:r>
            <a:r>
              <a:rPr lang="en-US" altLang="zh-CN" dirty="0"/>
              <a:t>Animator Controller</a:t>
            </a:r>
            <a:r>
              <a:rPr lang="zh-CN" altLang="en-US" dirty="0"/>
              <a:t>的状态机中，可以调整过渡的条件、持续时间和混合模式等。</a:t>
            </a:r>
          </a:p>
          <a:p>
            <a:r>
              <a:rPr lang="zh-CN" altLang="en-US" b="1" dirty="0"/>
              <a:t>参数（</a:t>
            </a:r>
            <a:r>
              <a:rPr lang="en-US" altLang="zh-CN" b="1" dirty="0"/>
              <a:t>Parameters</a:t>
            </a:r>
            <a:r>
              <a:rPr lang="zh-CN" altLang="en-US" b="1" dirty="0"/>
              <a:t>）</a:t>
            </a:r>
            <a:r>
              <a:rPr lang="zh-CN" altLang="en-US" dirty="0"/>
              <a:t>是用于控制和触发动画过渡的变量，可通过脚本或动画事件进行设置。</a:t>
            </a:r>
          </a:p>
        </p:txBody>
      </p:sp>
    </p:spTree>
    <p:extLst>
      <p:ext uri="{BB962C8B-B14F-4D97-AF65-F5344CB8AC3E}">
        <p14:creationId xmlns:p14="http://schemas.microsoft.com/office/powerpoint/2010/main" val="4053410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979</Words>
  <Application>Microsoft Office PowerPoint</Application>
  <PresentationFormat>宽屏</PresentationFormat>
  <Paragraphs>107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黑体</vt:lpstr>
      <vt:lpstr>Arial</vt:lpstr>
      <vt:lpstr>Office 主题​​</vt:lpstr>
      <vt:lpstr>计算机系科协暑培 5.0</vt:lpstr>
      <vt:lpstr>本讲内容</vt:lpstr>
      <vt:lpstr>基于坐标的物体运动</vt:lpstr>
      <vt:lpstr>基于坐标的物体运动</vt:lpstr>
      <vt:lpstr>本讲内容</vt:lpstr>
      <vt:lpstr>动画状态机</vt:lpstr>
      <vt:lpstr>动画状态机</vt:lpstr>
      <vt:lpstr>动画状态机</vt:lpstr>
      <vt:lpstr>动画状态机</vt:lpstr>
      <vt:lpstr>动画状态机</vt:lpstr>
      <vt:lpstr>本讲内容</vt:lpstr>
      <vt:lpstr>粒子系统简介</vt:lpstr>
      <vt:lpstr>本讲内容</vt:lpstr>
      <vt:lpstr>VFX素材应用</vt:lpstr>
      <vt:lpstr>VFX素材应用</vt:lpstr>
      <vt:lpstr>VFX素材应用</vt:lpstr>
      <vt:lpstr>谢谢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计算机系科协暑培 5.0</dc:title>
  <dc:creator>语桐 谢</dc:creator>
  <cp:lastModifiedBy>鹤扬 俞</cp:lastModifiedBy>
  <cp:revision>140</cp:revision>
  <dcterms:created xsi:type="dcterms:W3CDTF">2024-07-25T12:14:33Z</dcterms:created>
  <dcterms:modified xsi:type="dcterms:W3CDTF">2024-08-08T04:32:56Z</dcterms:modified>
</cp:coreProperties>
</file>